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9"/>
  </p:notesMasterIdLst>
  <p:handoutMasterIdLst>
    <p:handoutMasterId r:id="rId30"/>
  </p:handoutMasterIdLst>
  <p:sldIdLst>
    <p:sldId id="588" r:id="rId2"/>
    <p:sldId id="613" r:id="rId3"/>
    <p:sldId id="614" r:id="rId4"/>
    <p:sldId id="617" r:id="rId5"/>
    <p:sldId id="609" r:id="rId6"/>
    <p:sldId id="608" r:id="rId7"/>
    <p:sldId id="605" r:id="rId8"/>
    <p:sldId id="606" r:id="rId9"/>
    <p:sldId id="593" r:id="rId10"/>
    <p:sldId id="615" r:id="rId11"/>
    <p:sldId id="587" r:id="rId12"/>
    <p:sldId id="601" r:id="rId13"/>
    <p:sldId id="595" r:id="rId14"/>
    <p:sldId id="575" r:id="rId15"/>
    <p:sldId id="618" r:id="rId16"/>
    <p:sldId id="582" r:id="rId17"/>
    <p:sldId id="603" r:id="rId18"/>
    <p:sldId id="604" r:id="rId19"/>
    <p:sldId id="616" r:id="rId20"/>
    <p:sldId id="602" r:id="rId21"/>
    <p:sldId id="579" r:id="rId22"/>
    <p:sldId id="585" r:id="rId23"/>
    <p:sldId id="586" r:id="rId24"/>
    <p:sldId id="564" r:id="rId25"/>
    <p:sldId id="611" r:id="rId26"/>
    <p:sldId id="610" r:id="rId27"/>
    <p:sldId id="600" r:id="rId28"/>
  </p:sldIdLst>
  <p:sldSz cx="9144000" cy="6858000" type="screen4x3"/>
  <p:notesSz cx="6873875" cy="9713913"/>
  <p:defaultTextStyle>
    <a:defPPr>
      <a:defRPr lang="en-GB"/>
    </a:defPPr>
    <a:lvl1pPr algn="ctr" rtl="0" fontAlgn="base">
      <a:spcBef>
        <a:spcPct val="0"/>
      </a:spcBef>
      <a:spcAft>
        <a:spcPct val="0"/>
      </a:spcAft>
      <a:defRPr sz="3200" b="1" kern="1200">
        <a:solidFill>
          <a:schemeClr val="accent2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3200" b="1" kern="1200">
        <a:solidFill>
          <a:schemeClr val="accent2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3200" b="1" kern="1200">
        <a:solidFill>
          <a:schemeClr val="accent2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3200" b="1" kern="1200">
        <a:solidFill>
          <a:schemeClr val="accent2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3200" b="1" kern="1200">
        <a:solidFill>
          <a:schemeClr val="accent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200" b="1" kern="1200">
        <a:solidFill>
          <a:schemeClr val="accent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200" b="1" kern="1200">
        <a:solidFill>
          <a:schemeClr val="accent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200" b="1" kern="1200">
        <a:solidFill>
          <a:schemeClr val="accent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200" b="1" kern="1200">
        <a:solidFill>
          <a:schemeClr val="accent2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990000"/>
    <a:srgbClr val="6600FF"/>
    <a:srgbClr val="993300"/>
    <a:srgbClr val="CC6600"/>
    <a:srgbClr val="FF66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6641" autoAdjust="0"/>
    <p:restoredTop sz="94660"/>
  </p:normalViewPr>
  <p:slideViewPr>
    <p:cSldViewPr>
      <p:cViewPr varScale="1">
        <p:scale>
          <a:sx n="104" d="100"/>
          <a:sy n="104" d="100"/>
        </p:scale>
        <p:origin x="564" y="10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815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87" tIns="47393" rIns="94787" bIns="47393" numCol="1" anchor="t" anchorCtr="0" compatLnSpc="1">
            <a:prstTxWarp prst="textNoShape">
              <a:avLst/>
            </a:prstTxWarp>
          </a:bodyPr>
          <a:lstStyle>
            <a:lvl1pPr algn="l" defTabSz="947738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4138" y="0"/>
            <a:ext cx="297815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87" tIns="47393" rIns="94787" bIns="47393" numCol="1" anchor="t" anchorCtr="0" compatLnSpc="1">
            <a:prstTxWarp prst="textNoShape">
              <a:avLst/>
            </a:prstTxWarp>
          </a:bodyPr>
          <a:lstStyle>
            <a:lvl1pPr algn="r" defTabSz="947738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26550"/>
            <a:ext cx="297815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87" tIns="47393" rIns="94787" bIns="47393" numCol="1" anchor="b" anchorCtr="0" compatLnSpc="1">
            <a:prstTxWarp prst="textNoShape">
              <a:avLst/>
            </a:prstTxWarp>
          </a:bodyPr>
          <a:lstStyle>
            <a:lvl1pPr algn="l" defTabSz="947738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4138" y="9226550"/>
            <a:ext cx="297815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87" tIns="47393" rIns="94787" bIns="47393" numCol="1" anchor="b" anchorCtr="0" compatLnSpc="1">
            <a:prstTxWarp prst="textNoShape">
              <a:avLst/>
            </a:prstTxWarp>
          </a:bodyPr>
          <a:lstStyle>
            <a:lvl1pPr algn="r" defTabSz="947738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D042745-D588-4AE5-91CA-DA0BD47601E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54390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8150" cy="4873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4138" y="0"/>
            <a:ext cx="2978150" cy="4873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6A13B5-7E37-4096-AE04-5DFDC5567C8F}" type="datetimeFigureOut">
              <a:rPr lang="en-GB" smtClean="0"/>
              <a:t>07/11/2016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0950" y="1214438"/>
            <a:ext cx="4371975" cy="3278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7388" y="4675188"/>
            <a:ext cx="5499100" cy="38242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226550"/>
            <a:ext cx="2978150" cy="4873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4138" y="9226550"/>
            <a:ext cx="2978150" cy="4873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BF76E8-0FC3-4C54-B9CA-3F19A68014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1580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2646A-D193-4D14-87B7-F3A5C6DB099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0036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9869DF-A239-4B00-BA51-F8CB9E944D0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0307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775439-2A74-40C5-9F03-A89C46AA53A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4242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9C5AAD-9320-44E4-BEC3-247AD2E7E34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1549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942AFA-2FB7-4630-8C60-F1530795552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9700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B41AAE-7348-4F84-8B41-A2CB1367F2F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6093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3B4D6D-1202-4E62-BD0F-04063966180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1247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1EE70F-BDF1-4B42-9011-67CD47202C3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2830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FA33A9-0538-46A8-926E-06CFE64F311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4187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EBBDA2-EFB5-4246-9D3D-BADBCFA5F0E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869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004EE8-65A5-4D95-B463-6D7FBE43EBC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5398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220B667-6479-4648-8ECD-68D89E937B8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F00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F0066"/>
          </a:solidFill>
          <a:latin typeface="Veto Com" pitchFamily="2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F0066"/>
          </a:solidFill>
          <a:latin typeface="Veto Com" pitchFamily="2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F0066"/>
          </a:solidFill>
          <a:latin typeface="Veto Com" pitchFamily="2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F0066"/>
          </a:solidFill>
          <a:latin typeface="Veto Com" pitchFamily="2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FF0066"/>
          </a:solidFill>
          <a:latin typeface="Veto Com" pitchFamily="2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FF0066"/>
          </a:solidFill>
          <a:latin typeface="Veto Com" pitchFamily="2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FF0066"/>
          </a:solidFill>
          <a:latin typeface="Veto Com" pitchFamily="2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FF0066"/>
          </a:solidFill>
          <a:latin typeface="Veto Com" pitchFamily="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Char char="o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946647"/>
          </a:xfrm>
        </p:spPr>
        <p:txBody>
          <a:bodyPr/>
          <a:lstStyle/>
          <a:p>
            <a:r>
              <a:rPr lang="en-GB" altLang="en-US" sz="5400" dirty="0">
                <a:solidFill>
                  <a:srgbClr val="7030A0"/>
                </a:solidFill>
              </a:rPr>
              <a:t>Patient Opinion for clinical teams: exploring the issues</a:t>
            </a:r>
            <a:endParaRPr lang="en-GB" altLang="en-US" sz="2800" i="1" dirty="0"/>
          </a:p>
        </p:txBody>
      </p:sp>
      <p:sp>
        <p:nvSpPr>
          <p:cNvPr id="2051" name="Subtitle 2"/>
          <p:cNvSpPr>
            <a:spLocks noGrp="1"/>
          </p:cNvSpPr>
          <p:nvPr>
            <p:ph type="subTitle" idx="1"/>
          </p:nvPr>
        </p:nvSpPr>
        <p:spPr>
          <a:xfrm>
            <a:off x="755650" y="4797152"/>
            <a:ext cx="7016750" cy="1368152"/>
          </a:xfrm>
        </p:spPr>
        <p:txBody>
          <a:bodyPr/>
          <a:lstStyle/>
          <a:p>
            <a:pPr algn="l"/>
            <a:r>
              <a:rPr lang="en-GB" altLang="en-US" dirty="0"/>
              <a:t>James Munro</a:t>
            </a:r>
          </a:p>
          <a:p>
            <a:pPr algn="l"/>
            <a:r>
              <a:rPr lang="en-GB" altLang="en-US" dirty="0"/>
              <a:t>Patient Opinion</a:t>
            </a:r>
          </a:p>
          <a:p>
            <a:pPr algn="l"/>
            <a:r>
              <a:rPr lang="en-GB" altLang="en-US" sz="2800" dirty="0">
                <a:solidFill>
                  <a:srgbClr val="6600FF"/>
                </a:solidFill>
              </a:rPr>
              <a:t>james.munro@patientopinion.org.uk</a:t>
            </a:r>
          </a:p>
        </p:txBody>
      </p:sp>
    </p:spTree>
    <p:extLst>
      <p:ext uri="{BB962C8B-B14F-4D97-AF65-F5344CB8AC3E}">
        <p14:creationId xmlns:p14="http://schemas.microsoft.com/office/powerpoint/2010/main" val="31769389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Staff views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04521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6512" y="0"/>
            <a:ext cx="9217024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-180528" y="-99392"/>
            <a:ext cx="3816424" cy="7056784"/>
          </a:xfrm>
          <a:prstGeom prst="rect">
            <a:avLst/>
          </a:prstGeom>
          <a:solidFill>
            <a:schemeClr val="bg1">
              <a:alpha val="85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360000" tIns="0" rIns="360000" bIns="0" numCol="1" rtlCol="0" anchor="ctr" anchorCtr="1" compatLnSpc="1">
            <a:prstTxWarp prst="textNoShape">
              <a:avLst/>
            </a:prstTxWarp>
          </a:bodyPr>
          <a:lstStyle/>
          <a:p>
            <a:pPr algn="l">
              <a:spcAft>
                <a:spcPts val="1200"/>
              </a:spcAft>
            </a:pPr>
            <a:r>
              <a:rPr lang="en-GB" sz="28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“I get an email to say we've had an opinion posted. </a:t>
            </a:r>
          </a:p>
          <a:p>
            <a:pPr algn="l">
              <a:spcAft>
                <a:spcPts val="1200"/>
              </a:spcAft>
            </a:pPr>
            <a:r>
              <a:rPr lang="en-GB" sz="28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 can respond that day and it’s back on the website for the patient or relative to read.</a:t>
            </a:r>
          </a:p>
          <a:p>
            <a:pPr algn="l">
              <a:spcAft>
                <a:spcPts val="1200"/>
              </a:spcAft>
            </a:pPr>
            <a:r>
              <a:rPr lang="en-GB" sz="28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 think that’s an excellent service for people.”</a:t>
            </a:r>
          </a:p>
          <a:p>
            <a:pPr algn="l">
              <a:spcAft>
                <a:spcPts val="1200"/>
              </a:spcAft>
            </a:pPr>
            <a:r>
              <a:rPr lang="en-GB" sz="2400" dirty="0">
                <a:solidFill>
                  <a:srgbClr val="FF0066"/>
                </a:solidFill>
              </a:rPr>
              <a:t>Karen </a:t>
            </a:r>
            <a:r>
              <a:rPr lang="en-GB" sz="2400" dirty="0" err="1">
                <a:solidFill>
                  <a:srgbClr val="FF0066"/>
                </a:solidFill>
              </a:rPr>
              <a:t>Hansord</a:t>
            </a:r>
            <a:r>
              <a:rPr lang="en-GB" sz="2400" dirty="0">
                <a:solidFill>
                  <a:srgbClr val="FF0066"/>
                </a:solidFill>
              </a:rPr>
              <a:t/>
            </a:r>
            <a:br>
              <a:rPr lang="en-GB" sz="2400" dirty="0">
                <a:solidFill>
                  <a:srgbClr val="FF0066"/>
                </a:solidFill>
              </a:rPr>
            </a:br>
            <a:r>
              <a:rPr lang="en-GB" sz="2400" dirty="0">
                <a:solidFill>
                  <a:srgbClr val="FF0066"/>
                </a:solidFill>
              </a:rPr>
              <a:t>A&amp;E sister</a:t>
            </a:r>
          </a:p>
        </p:txBody>
      </p:sp>
    </p:spTree>
    <p:extLst>
      <p:ext uri="{BB962C8B-B14F-4D97-AF65-F5344CB8AC3E}">
        <p14:creationId xmlns:p14="http://schemas.microsoft.com/office/powerpoint/2010/main" val="136321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6512" y="0"/>
            <a:ext cx="9217024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5652120" y="-99392"/>
            <a:ext cx="3600400" cy="7056784"/>
          </a:xfrm>
          <a:prstGeom prst="rect">
            <a:avLst/>
          </a:prstGeom>
          <a:solidFill>
            <a:schemeClr val="bg1">
              <a:alpha val="85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360000" tIns="0" rIns="360000" bIns="0" numCol="1" rtlCol="0" anchor="ctr" anchorCtr="1" compatLnSpc="1">
            <a:prstTxWarp prst="textNoShape">
              <a:avLst/>
            </a:prstTxWarp>
          </a:bodyPr>
          <a:lstStyle/>
          <a:p>
            <a:pPr algn="l">
              <a:spcAft>
                <a:spcPts val="1200"/>
              </a:spcAft>
            </a:pPr>
            <a:r>
              <a:rPr lang="en-GB" sz="24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“More than just listening, it has helped us to focus on what we can change to improve our service.</a:t>
            </a:r>
          </a:p>
          <a:p>
            <a:pPr algn="l">
              <a:spcAft>
                <a:spcPts val="1200"/>
              </a:spcAft>
            </a:pPr>
            <a:r>
              <a:rPr lang="en-GB" sz="24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We’ve learnt that Patient Opinion gives patients a powerful voice, which in turn has empowered us.”</a:t>
            </a:r>
          </a:p>
          <a:p>
            <a:pPr algn="l">
              <a:spcAft>
                <a:spcPts val="1200"/>
              </a:spcAft>
            </a:pPr>
            <a:r>
              <a:rPr lang="en-GB" sz="2400" dirty="0">
                <a:solidFill>
                  <a:srgbClr val="FF0066"/>
                </a:solidFill>
              </a:rPr>
              <a:t>Lisa Metcalf</a:t>
            </a:r>
            <a:br>
              <a:rPr lang="en-GB" sz="2400" dirty="0">
                <a:solidFill>
                  <a:srgbClr val="FF0066"/>
                </a:solidFill>
              </a:rPr>
            </a:br>
            <a:r>
              <a:rPr lang="en-GB" sz="2400" dirty="0">
                <a:solidFill>
                  <a:srgbClr val="FF0066"/>
                </a:solidFill>
              </a:rPr>
              <a:t>podiatrist</a:t>
            </a:r>
          </a:p>
        </p:txBody>
      </p:sp>
    </p:spTree>
    <p:extLst>
      <p:ext uri="{BB962C8B-B14F-4D97-AF65-F5344CB8AC3E}">
        <p14:creationId xmlns:p14="http://schemas.microsoft.com/office/powerpoint/2010/main" val="882591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124744"/>
            <a:ext cx="7638098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8333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614"/>
            <a:ext cx="9144000" cy="6522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5780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Learning from stories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1034254"/>
              </p:ext>
            </p:extLst>
          </p:nvPr>
        </p:nvGraphicFramePr>
        <p:xfrm>
          <a:off x="457200" y="1600200"/>
          <a:ext cx="8229600" cy="4565104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194920">
                  <a:extLst>
                    <a:ext uri="{9D8B030D-6E8A-4147-A177-3AD203B41FA5}">
                      <a16:colId xmlns:a16="http://schemas.microsoft.com/office/drawing/2014/main" xmlns="" val="412564112"/>
                    </a:ext>
                  </a:extLst>
                </a:gridCol>
                <a:gridCol w="3034680">
                  <a:extLst>
                    <a:ext uri="{9D8B030D-6E8A-4147-A177-3AD203B41FA5}">
                      <a16:colId xmlns:a16="http://schemas.microsoft.com/office/drawing/2014/main" xmlns="" val="845422641"/>
                    </a:ext>
                  </a:extLst>
                </a:gridCol>
              </a:tblGrid>
              <a:tr h="6521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Places the person at the centre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[Roberts 2000]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61330913"/>
                  </a:ext>
                </a:extLst>
              </a:tr>
              <a:tr h="9782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Adds richer learning and understanding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en-GB" sz="1600" i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Rugggles</a:t>
                      </a:r>
                      <a:r>
                        <a:rPr lang="en-GB" sz="16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2002, Charon 2009]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4232065910"/>
                  </a:ext>
                </a:extLst>
              </a:tr>
              <a:tr h="9782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Engenders empathy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[Fairbairn 2002, Hardy 2007]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185522261"/>
                  </a:ext>
                </a:extLst>
              </a:tr>
              <a:tr h="6521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Encourages reflection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[Hardy 2008]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338973631"/>
                  </a:ext>
                </a:extLst>
              </a:tr>
              <a:tr h="6521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Shares perspective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en-GB" sz="1600" i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Reissman</a:t>
                      </a:r>
                      <a:r>
                        <a:rPr lang="en-GB" sz="16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2000]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546962603"/>
                  </a:ext>
                </a:extLst>
              </a:tr>
              <a:tr h="6521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Promotes resilience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[East et al 2010]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4255773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35536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74651"/>
            <a:ext cx="8943272" cy="673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9324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41850"/>
            <a:ext cx="9144000" cy="5174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6090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908720"/>
            <a:ext cx="8837268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6318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Patient/carer views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96777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i.telegraph.co.uk/multimedia/archive/02997/Welsh_cakes_made_w_2997101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0"/>
            <a:ext cx="1095866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48730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patientopinion.org.uk/resources/blog-resources/1-images/b6eab03d4a974156b9d78e46efb7857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692696"/>
            <a:ext cx="8811505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48979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529" y="0"/>
            <a:ext cx="7960935" cy="6822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le 1"/>
          <p:cNvSpPr>
            <a:spLocks noChangeArrowheads="1"/>
          </p:cNvSpPr>
          <p:nvPr/>
        </p:nvSpPr>
        <p:spPr bwMode="auto">
          <a:xfrm>
            <a:off x="971600" y="3357563"/>
            <a:ext cx="7200800" cy="2231677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 anchorCtr="1"/>
          <a:lstStyle>
            <a:lvl1pPr algn="l" eaLnBrk="0" hangingPunct="0">
              <a:spcBef>
                <a:spcPct val="20000"/>
              </a:spcBef>
              <a:buClr>
                <a:srgbClr val="FF0066"/>
              </a:buClr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FF0066"/>
              </a:buClr>
              <a:buChar char="o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>
              <a:solidFill>
                <a:schemeClr val="accent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771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-6723"/>
            <a:ext cx="7347107" cy="6820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165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49063"/>
            <a:ext cx="4824536" cy="6749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5185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The world is changing – fast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6370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62441">
                <a:tc>
                  <a:txBody>
                    <a:bodyPr/>
                    <a:lstStyle/>
                    <a:p>
                      <a:r>
                        <a:rPr lang="en-GB" sz="3200" dirty="0">
                          <a:solidFill>
                            <a:srgbClr val="FF0066"/>
                          </a:solidFill>
                        </a:rPr>
                        <a:t>Old world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3200" dirty="0">
                          <a:solidFill>
                            <a:srgbClr val="FF0066"/>
                          </a:solidFill>
                        </a:rPr>
                        <a:t>New world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62441">
                <a:tc>
                  <a:txBody>
                    <a:bodyPr/>
                    <a:lstStyle/>
                    <a:p>
                      <a:r>
                        <a:rPr lang="en-GB" sz="3200" dirty="0"/>
                        <a:t>Hierarchy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3200" dirty="0"/>
                        <a:t>Network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62441">
                <a:tc>
                  <a:txBody>
                    <a:bodyPr/>
                    <a:lstStyle/>
                    <a:p>
                      <a:r>
                        <a:rPr lang="en-GB" sz="3200" dirty="0"/>
                        <a:t>Broadcast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3200" dirty="0"/>
                        <a:t>Conversation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62441">
                <a:tc>
                  <a:txBody>
                    <a:bodyPr/>
                    <a:lstStyle/>
                    <a:p>
                      <a:r>
                        <a:rPr lang="en-GB" sz="3200" dirty="0"/>
                        <a:t>Hiding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3200" dirty="0"/>
                        <a:t>Sharing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62441">
                <a:tc>
                  <a:txBody>
                    <a:bodyPr/>
                    <a:lstStyle/>
                    <a:p>
                      <a:r>
                        <a:rPr lang="en-GB" sz="3200" dirty="0"/>
                        <a:t>Few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3200" dirty="0"/>
                        <a:t>Many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62441">
                <a:tc>
                  <a:txBody>
                    <a:bodyPr/>
                    <a:lstStyle/>
                    <a:p>
                      <a:r>
                        <a:rPr lang="en-GB" sz="3200" dirty="0"/>
                        <a:t>Closed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3200" dirty="0"/>
                        <a:t>Open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62441">
                <a:tc>
                  <a:txBody>
                    <a:bodyPr/>
                    <a:lstStyle/>
                    <a:p>
                      <a:r>
                        <a:rPr lang="en-GB" sz="3200" dirty="0"/>
                        <a:t>Passive recipients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3200" dirty="0"/>
                        <a:t>Active participants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73149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9090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" name="Image" r:id="rId3" imgW="7530159" imgH="5511111" progId="Photoshop.Image.8">
                  <p:embed/>
                </p:oleObj>
              </mc:Choice>
              <mc:Fallback>
                <p:oleObj name="Image" r:id="rId3" imgW="7530159" imgH="5511111" progId="Photoshop.Image.8">
                  <p:embed/>
                  <p:pic>
                    <p:nvPicPr>
                      <p:cNvPr id="8909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572827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69805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noProof="0" dirty="0"/>
              <a:t>Berwick Report, August 2013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457200" y="2420938"/>
            <a:ext cx="8229600" cy="3705225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GB" altLang="en-US" sz="4000" noProof="0" dirty="0"/>
              <a:t>“Hear the patient voice </a:t>
            </a:r>
            <a:r>
              <a:rPr lang="en-GB" altLang="en-US" sz="4000" b="1" noProof="0" dirty="0">
                <a:solidFill>
                  <a:srgbClr val="FF0066"/>
                </a:solidFill>
              </a:rPr>
              <a:t>at every level </a:t>
            </a:r>
            <a:r>
              <a:rPr lang="en-GB" altLang="en-US" sz="4000" noProof="0" dirty="0"/>
              <a:t>– even when that voice is a whisper”</a:t>
            </a:r>
          </a:p>
        </p:txBody>
      </p:sp>
    </p:spTree>
    <p:extLst>
      <p:ext uri="{BB962C8B-B14F-4D97-AF65-F5344CB8AC3E}">
        <p14:creationId xmlns:p14="http://schemas.microsoft.com/office/powerpoint/2010/main" val="30691523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Our mission</a:t>
            </a:r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>
              <a:spcBef>
                <a:spcPts val="1800"/>
              </a:spcBef>
              <a:defRPr/>
            </a:pPr>
            <a:r>
              <a:rPr lang="en-GB" sz="2800" b="1" dirty="0"/>
              <a:t>Service users</a:t>
            </a:r>
            <a:r>
              <a:rPr lang="en-GB" sz="2800" dirty="0"/>
              <a:t> and </a:t>
            </a:r>
            <a:r>
              <a:rPr lang="en-GB" sz="2800" b="1" dirty="0"/>
              <a:t>carers </a:t>
            </a:r>
            <a:r>
              <a:rPr lang="en-GB" sz="2800" dirty="0"/>
              <a:t>can give honest feedback safely and easily</a:t>
            </a:r>
          </a:p>
          <a:p>
            <a:pPr>
              <a:spcBef>
                <a:spcPts val="1800"/>
              </a:spcBef>
              <a:defRPr/>
            </a:pPr>
            <a:r>
              <a:rPr lang="en-GB" sz="2800" b="1" dirty="0"/>
              <a:t>Staff </a:t>
            </a:r>
            <a:r>
              <a:rPr lang="en-GB" sz="2800" dirty="0"/>
              <a:t>can learn from knowing how their care is experienced</a:t>
            </a:r>
          </a:p>
          <a:p>
            <a:pPr>
              <a:spcBef>
                <a:spcPts val="1800"/>
              </a:spcBef>
              <a:defRPr/>
            </a:pPr>
            <a:r>
              <a:rPr lang="en-GB" sz="2800" b="1" dirty="0"/>
              <a:t>Services </a:t>
            </a:r>
            <a:r>
              <a:rPr lang="en-GB" sz="2800" dirty="0"/>
              <a:t>can make small, steady improvements based on feedback</a:t>
            </a:r>
          </a:p>
          <a:p>
            <a:pPr>
              <a:spcBef>
                <a:spcPts val="1800"/>
              </a:spcBef>
              <a:defRPr/>
            </a:pPr>
            <a:r>
              <a:rPr lang="en-GB" sz="2800" dirty="0">
                <a:solidFill>
                  <a:srgbClr val="FF0066"/>
                </a:solidFill>
                <a:latin typeface="+mj-lt"/>
                <a:ea typeface="+mj-ea"/>
                <a:cs typeface="+mj-cs"/>
              </a:rPr>
              <a:t>Everyone</a:t>
            </a:r>
            <a:r>
              <a:rPr lang="en-GB" sz="2800" b="1" dirty="0">
                <a:solidFill>
                  <a:schemeClr val="folHlink"/>
                </a:solidFill>
              </a:rPr>
              <a:t> </a:t>
            </a:r>
            <a:r>
              <a:rPr lang="en-GB" sz="2800" dirty="0"/>
              <a:t>can see how services are </a:t>
            </a:r>
            <a:r>
              <a:rPr lang="en-GB" sz="2800" b="1" dirty="0"/>
              <a:t>listening</a:t>
            </a:r>
            <a:r>
              <a:rPr lang="en-GB" sz="2800" dirty="0"/>
              <a:t> to users and </a:t>
            </a:r>
            <a:r>
              <a:rPr lang="en-GB" sz="2800" b="1" dirty="0"/>
              <a:t>changing</a:t>
            </a:r>
            <a:r>
              <a:rPr lang="en-GB" sz="2800" dirty="0"/>
              <a:t> in response</a:t>
            </a:r>
          </a:p>
        </p:txBody>
      </p:sp>
    </p:spTree>
    <p:extLst>
      <p:ext uri="{BB962C8B-B14F-4D97-AF65-F5344CB8AC3E}">
        <p14:creationId xmlns:p14="http://schemas.microsoft.com/office/powerpoint/2010/main" val="5006208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Patient Opinion for clinicians?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Could we?</a:t>
            </a:r>
          </a:p>
          <a:p>
            <a:pPr lvl="1"/>
            <a:r>
              <a:rPr lang="en-GB" dirty="0"/>
              <a:t>Opportunities</a:t>
            </a:r>
          </a:p>
          <a:p>
            <a:pPr lvl="1"/>
            <a:r>
              <a:rPr lang="en-GB" dirty="0"/>
              <a:t>Obstacles</a:t>
            </a:r>
          </a:p>
          <a:p>
            <a:pPr lvl="1"/>
            <a:r>
              <a:rPr lang="en-GB" dirty="0"/>
              <a:t>Practical issues</a:t>
            </a:r>
          </a:p>
          <a:p>
            <a:r>
              <a:rPr lang="en-GB" dirty="0"/>
              <a:t>But should we?</a:t>
            </a:r>
          </a:p>
          <a:p>
            <a:pPr lvl="1"/>
            <a:r>
              <a:rPr lang="en-GB" dirty="0"/>
              <a:t>Benefits</a:t>
            </a:r>
          </a:p>
          <a:p>
            <a:pPr lvl="1"/>
            <a:r>
              <a:rPr lang="en-GB" dirty="0"/>
              <a:t>Costs</a:t>
            </a:r>
          </a:p>
          <a:p>
            <a:pPr lvl="1"/>
            <a:r>
              <a:rPr lang="en-GB" dirty="0"/>
              <a:t>Risks</a:t>
            </a:r>
          </a:p>
        </p:txBody>
      </p:sp>
    </p:spTree>
    <p:extLst>
      <p:ext uri="{BB962C8B-B14F-4D97-AF65-F5344CB8AC3E}">
        <p14:creationId xmlns:p14="http://schemas.microsoft.com/office/powerpoint/2010/main" val="2899521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094" y="67419"/>
            <a:ext cx="5734050" cy="46577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5713" y="1093043"/>
            <a:ext cx="5438775" cy="564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658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16632"/>
            <a:ext cx="5857875" cy="50863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450" y="908720"/>
            <a:ext cx="5543550" cy="5334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6503" y="4417268"/>
            <a:ext cx="5457825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450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-9167"/>
            <a:ext cx="5915025" cy="5334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8347" y="1302221"/>
            <a:ext cx="5572125" cy="47910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9433" y="2339677"/>
            <a:ext cx="5514975" cy="425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869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04" y="0"/>
            <a:ext cx="5678424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9038" y="479251"/>
            <a:ext cx="5505450" cy="63341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1253" y="2075259"/>
            <a:ext cx="5553075" cy="481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869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60648"/>
            <a:ext cx="6336704" cy="6523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le 2"/>
          <p:cNvSpPr>
            <a:spLocks noChangeArrowheads="1"/>
          </p:cNvSpPr>
          <p:nvPr/>
        </p:nvSpPr>
        <p:spPr bwMode="auto">
          <a:xfrm>
            <a:off x="1042988" y="3284984"/>
            <a:ext cx="6769100" cy="2016125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 anchorCtr="1"/>
          <a:lstStyle>
            <a:lvl1pPr algn="l" eaLnBrk="0" hangingPunct="0">
              <a:spcBef>
                <a:spcPct val="20000"/>
              </a:spcBef>
              <a:buClr>
                <a:srgbClr val="FF0066"/>
              </a:buClr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FF0066"/>
              </a:buClr>
              <a:buChar char="o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>
              <a:solidFill>
                <a:schemeClr val="accent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9682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PO-for-the-board">
  <a:themeElements>
    <a:clrScheme name="PO-for-the-boar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O-for-the-board">
      <a:majorFont>
        <a:latin typeface="Veto Com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99"/>
        </a:solidFill>
        <a:ln w="381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1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200" b="1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99"/>
        </a:solidFill>
        <a:ln w="381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1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200" b="1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-for-the-boar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-for-the-board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-for-the-board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-for-the-board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-for-the-board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-for-the-board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-for-the-board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-for-the-board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-for-the-board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-for-the-board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-for-the-board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-for-the-board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PO-for-the-board</Template>
  <TotalTime>7557</TotalTime>
  <Words>241</Words>
  <Application>Microsoft Office PowerPoint</Application>
  <PresentationFormat>On-screen Show (4:3)</PresentationFormat>
  <Paragraphs>57</Paragraphs>
  <Slides>27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Times New Roman</vt:lpstr>
      <vt:lpstr>Veto Com</vt:lpstr>
      <vt:lpstr>PO-for-the-board</vt:lpstr>
      <vt:lpstr>Image</vt:lpstr>
      <vt:lpstr>Patient Opinion for clinical teams: exploring the issues</vt:lpstr>
      <vt:lpstr>PowerPoint Presentation</vt:lpstr>
      <vt:lpstr>Our mission</vt:lpstr>
      <vt:lpstr>Patient Opinion for clinicians?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Staff views</vt:lpstr>
      <vt:lpstr>PowerPoint Presentation</vt:lpstr>
      <vt:lpstr>PowerPoint Presentation</vt:lpstr>
      <vt:lpstr>PowerPoint Presentation</vt:lpstr>
      <vt:lpstr>PowerPoint Presentation</vt:lpstr>
      <vt:lpstr>Learning from stories</vt:lpstr>
      <vt:lpstr>PowerPoint Presentation</vt:lpstr>
      <vt:lpstr>PowerPoint Presentation</vt:lpstr>
      <vt:lpstr>PowerPoint Presentation</vt:lpstr>
      <vt:lpstr>Patient/carer views</vt:lpstr>
      <vt:lpstr>PowerPoint Presentation</vt:lpstr>
      <vt:lpstr>PowerPoint Presentation</vt:lpstr>
      <vt:lpstr>PowerPoint Presentation</vt:lpstr>
      <vt:lpstr>PowerPoint Presentation</vt:lpstr>
      <vt:lpstr>The world is changing – fast</vt:lpstr>
      <vt:lpstr>PowerPoint Presentation</vt:lpstr>
      <vt:lpstr>PowerPoint Presentation</vt:lpstr>
      <vt:lpstr>Berwick Report, August 2013</vt:lpstr>
    </vt:vector>
  </TitlesOfParts>
  <Company>healthmatters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James Munro</dc:creator>
  <cp:lastModifiedBy>Gina Alexander</cp:lastModifiedBy>
  <cp:revision>421</cp:revision>
  <dcterms:created xsi:type="dcterms:W3CDTF">2009-01-20T20:54:59Z</dcterms:created>
  <dcterms:modified xsi:type="dcterms:W3CDTF">2016-11-07T12:06:08Z</dcterms:modified>
</cp:coreProperties>
</file>