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7"/>
  </p:notesMasterIdLst>
  <p:handoutMasterIdLst>
    <p:handoutMasterId r:id="rId18"/>
  </p:handoutMasterIdLst>
  <p:sldIdLst>
    <p:sldId id="310" r:id="rId3"/>
    <p:sldId id="311" r:id="rId4"/>
    <p:sldId id="312" r:id="rId5"/>
    <p:sldId id="313" r:id="rId6"/>
    <p:sldId id="308" r:id="rId7"/>
    <p:sldId id="301" r:id="rId8"/>
    <p:sldId id="304" r:id="rId9"/>
    <p:sldId id="305" r:id="rId10"/>
    <p:sldId id="306" r:id="rId11"/>
    <p:sldId id="314" r:id="rId12"/>
    <p:sldId id="275" r:id="rId13"/>
    <p:sldId id="277" r:id="rId14"/>
    <p:sldId id="307" r:id="rId15"/>
    <p:sldId id="302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9" autoAdjust="0"/>
    <p:restoredTop sz="94605" autoAdjust="0"/>
  </p:normalViewPr>
  <p:slideViewPr>
    <p:cSldViewPr>
      <p:cViewPr varScale="1">
        <p:scale>
          <a:sx n="66" d="100"/>
          <a:sy n="66" d="100"/>
        </p:scale>
        <p:origin x="-14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9B36-65B9-49F7-A5EA-08E30B010A93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53384-479A-4A1E-BE63-46AC60395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75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A6265-06D7-40AD-A2CA-DB964BE065F3}" type="datetimeFigureOut">
              <a:rPr lang="en-GB" smtClean="0"/>
              <a:t>07/03/2017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3F4AF-089E-4067-AA3F-CA15F6BAE5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71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 Andrew’s following</a:t>
            </a:r>
            <a:r>
              <a:rPr lang="en-GB" baseline="0" dirty="0" smtClean="0"/>
              <a:t> the Triangle of Carer principles.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3F4AF-089E-4067-AA3F-CA15F6BAE5B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28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Digital tool are a supplement not a substitute</a:t>
            </a:r>
            <a:r>
              <a:rPr lang="en-GB" baseline="0" dirty="0" smtClean="0"/>
              <a:t> for face-to-face and more traditional communication methods.</a:t>
            </a:r>
          </a:p>
          <a:p>
            <a:r>
              <a:rPr lang="en-GB" baseline="0" dirty="0" smtClean="0"/>
              <a:t>We must understand our patients before choosing tools – How do they prefer to engage ? – Involve them in designing the process.</a:t>
            </a:r>
          </a:p>
          <a:p>
            <a:r>
              <a:rPr lang="en-GB" baseline="0" dirty="0" smtClean="0"/>
              <a:t>We need to go to where the people are.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3F4AF-089E-4067-AA3F-CA15F6BAE5B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93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Digital tool are a supplement not a substitute</a:t>
            </a:r>
            <a:r>
              <a:rPr lang="en-GB" baseline="0" dirty="0" smtClean="0"/>
              <a:t> for face-to-face and more traditional communication methods.</a:t>
            </a:r>
          </a:p>
          <a:p>
            <a:r>
              <a:rPr lang="en-GB" baseline="0" dirty="0" smtClean="0"/>
              <a:t>We must understand our patients before choosing tools – How do they prefer to engage ? – Involve them in designing the process.</a:t>
            </a:r>
          </a:p>
          <a:p>
            <a:r>
              <a:rPr lang="en-GB" baseline="0" dirty="0" smtClean="0"/>
              <a:t>We need to go to where the people are.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3F4AF-089E-4067-AA3F-CA15F6BAE5B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93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7" name="Picture 7" descr="Pictur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8FBEE5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4400" dirty="0">
                <a:solidFill>
                  <a:schemeClr val="tx2"/>
                </a:solidFill>
              </a:rPr>
              <a:t>  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8FBEE5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4400">
                <a:solidFill>
                  <a:srgbClr val="1F497D"/>
                </a:solidFill>
              </a:rPr>
              <a:t>  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77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147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icture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8FBEE5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4400" dirty="0">
                <a:solidFill>
                  <a:schemeClr val="tx2"/>
                </a:solidFill>
              </a:rPr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8FBEE5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4400" dirty="0">
                <a:solidFill>
                  <a:schemeClr val="tx2"/>
                </a:solidFill>
              </a:rPr>
              <a:t>  </a:t>
            </a:r>
            <a:endParaRPr lang="en-GB" dirty="0"/>
          </a:p>
        </p:txBody>
      </p:sp>
      <p:pic>
        <p:nvPicPr>
          <p:cNvPr id="9" name="Picture 7" descr="0400710.jpg"/>
          <p:cNvPicPr>
            <a:picLocks noChangeAspect="1"/>
          </p:cNvPicPr>
          <p:nvPr userDrawn="1"/>
        </p:nvPicPr>
        <p:blipFill>
          <a:blip r:embed="rId2" cstate="print"/>
          <a:srcRect t="21727" b="8002"/>
          <a:stretch>
            <a:fillRect/>
          </a:stretch>
        </p:blipFill>
        <p:spPr bwMode="auto">
          <a:xfrm>
            <a:off x="6205538" y="4214813"/>
            <a:ext cx="2938462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essex.JPG"/>
          <p:cNvPicPr>
            <a:picLocks noChangeAspect="1"/>
          </p:cNvPicPr>
          <p:nvPr userDrawn="1"/>
        </p:nvPicPr>
        <p:blipFill>
          <a:blip r:embed="rId3" cstate="print"/>
          <a:srcRect l="2574" t="11539"/>
          <a:stretch>
            <a:fillRect/>
          </a:stretch>
        </p:blipFill>
        <p:spPr bwMode="auto">
          <a:xfrm>
            <a:off x="4071938" y="4214813"/>
            <a:ext cx="27035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wwh.JPG"/>
          <p:cNvPicPr>
            <a:picLocks noChangeAspect="1"/>
          </p:cNvPicPr>
          <p:nvPr userDrawn="1"/>
        </p:nvPicPr>
        <p:blipFill>
          <a:blip r:embed="rId4" cstate="print"/>
          <a:srcRect r="714" b="27586"/>
          <a:stretch>
            <a:fillRect/>
          </a:stretch>
        </p:blipFill>
        <p:spPr bwMode="auto">
          <a:xfrm>
            <a:off x="0" y="4214813"/>
            <a:ext cx="27860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birm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4214813"/>
            <a:ext cx="24685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400710.jpg"/>
          <p:cNvPicPr>
            <a:picLocks noChangeAspect="1"/>
          </p:cNvPicPr>
          <p:nvPr userDrawn="1"/>
        </p:nvPicPr>
        <p:blipFill>
          <a:blip r:embed="rId2" cstate="print"/>
          <a:srcRect t="21727" b="8002"/>
          <a:stretch>
            <a:fillRect/>
          </a:stretch>
        </p:blipFill>
        <p:spPr bwMode="auto">
          <a:xfrm>
            <a:off x="3571875" y="2755900"/>
            <a:ext cx="55721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essex.JPG"/>
          <p:cNvPicPr>
            <a:picLocks noChangeAspect="1"/>
          </p:cNvPicPr>
          <p:nvPr userDrawn="1"/>
        </p:nvPicPr>
        <p:blipFill>
          <a:blip r:embed="rId3" cstate="print"/>
          <a:srcRect l="2574" t="11539"/>
          <a:stretch>
            <a:fillRect/>
          </a:stretch>
        </p:blipFill>
        <p:spPr bwMode="auto">
          <a:xfrm>
            <a:off x="4214813" y="0"/>
            <a:ext cx="49291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wwh.JPG"/>
          <p:cNvPicPr>
            <a:picLocks noChangeAspect="1"/>
          </p:cNvPicPr>
          <p:nvPr userDrawn="1"/>
        </p:nvPicPr>
        <p:blipFill>
          <a:blip r:embed="rId4" cstate="print"/>
          <a:srcRect r="10767" b="29311"/>
          <a:stretch>
            <a:fillRect/>
          </a:stretch>
        </p:blipFill>
        <p:spPr bwMode="auto">
          <a:xfrm>
            <a:off x="0" y="0"/>
            <a:ext cx="45005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8FBEE5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4400" dirty="0">
                <a:solidFill>
                  <a:schemeClr val="tx2"/>
                </a:solidFill>
              </a:rPr>
              <a:t>  </a:t>
            </a:r>
            <a:endParaRPr lang="en-GB" dirty="0"/>
          </a:p>
        </p:txBody>
      </p:sp>
      <p:pic>
        <p:nvPicPr>
          <p:cNvPr id="12" name="Picture 5" descr="birm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8938"/>
            <a:ext cx="450056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8FBEE5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4400" dirty="0">
                <a:solidFill>
                  <a:schemeClr val="tx2"/>
                </a:solidFill>
              </a:rPr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8FBEE5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4400" dirty="0">
                <a:solidFill>
                  <a:schemeClr val="tx2"/>
                </a:solidFill>
              </a:rPr>
              <a:t>  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7" name="Picture 7" descr="Pictur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8FBEE5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4400">
                <a:solidFill>
                  <a:srgbClr val="1F497D"/>
                </a:solidFill>
              </a:rPr>
              <a:t>  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98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icture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8FBEE5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4400">
                <a:solidFill>
                  <a:srgbClr val="1F497D"/>
                </a:solidFill>
              </a:rPr>
              <a:t>  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8FBEE5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4400">
                <a:solidFill>
                  <a:srgbClr val="1F497D"/>
                </a:solidFill>
              </a:rPr>
              <a:t>  </a:t>
            </a:r>
            <a:endParaRPr lang="en-GB">
              <a:solidFill>
                <a:prstClr val="black"/>
              </a:solidFill>
            </a:endParaRPr>
          </a:p>
        </p:txBody>
      </p:sp>
      <p:pic>
        <p:nvPicPr>
          <p:cNvPr id="9" name="Picture 7" descr="0400710.jpg"/>
          <p:cNvPicPr>
            <a:picLocks noChangeAspect="1"/>
          </p:cNvPicPr>
          <p:nvPr userDrawn="1"/>
        </p:nvPicPr>
        <p:blipFill>
          <a:blip r:embed="rId2" cstate="print"/>
          <a:srcRect t="21727" b="8002"/>
          <a:stretch>
            <a:fillRect/>
          </a:stretch>
        </p:blipFill>
        <p:spPr bwMode="auto">
          <a:xfrm>
            <a:off x="6205538" y="4214813"/>
            <a:ext cx="2938462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essex.JPG"/>
          <p:cNvPicPr>
            <a:picLocks noChangeAspect="1"/>
          </p:cNvPicPr>
          <p:nvPr userDrawn="1"/>
        </p:nvPicPr>
        <p:blipFill>
          <a:blip r:embed="rId3" cstate="print"/>
          <a:srcRect l="2574" t="11539"/>
          <a:stretch>
            <a:fillRect/>
          </a:stretch>
        </p:blipFill>
        <p:spPr bwMode="auto">
          <a:xfrm>
            <a:off x="4071938" y="4214813"/>
            <a:ext cx="27035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wwh.JPG"/>
          <p:cNvPicPr>
            <a:picLocks noChangeAspect="1"/>
          </p:cNvPicPr>
          <p:nvPr userDrawn="1"/>
        </p:nvPicPr>
        <p:blipFill>
          <a:blip r:embed="rId4" cstate="print"/>
          <a:srcRect r="714" b="27586"/>
          <a:stretch>
            <a:fillRect/>
          </a:stretch>
        </p:blipFill>
        <p:spPr bwMode="auto">
          <a:xfrm>
            <a:off x="0" y="4214813"/>
            <a:ext cx="27860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birm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4214813"/>
            <a:ext cx="24685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71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400710.jpg"/>
          <p:cNvPicPr>
            <a:picLocks noChangeAspect="1"/>
          </p:cNvPicPr>
          <p:nvPr userDrawn="1"/>
        </p:nvPicPr>
        <p:blipFill>
          <a:blip r:embed="rId2" cstate="print"/>
          <a:srcRect t="21727" b="8002"/>
          <a:stretch>
            <a:fillRect/>
          </a:stretch>
        </p:blipFill>
        <p:spPr bwMode="auto">
          <a:xfrm>
            <a:off x="3571875" y="2755900"/>
            <a:ext cx="55721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essex.JPG"/>
          <p:cNvPicPr>
            <a:picLocks noChangeAspect="1"/>
          </p:cNvPicPr>
          <p:nvPr userDrawn="1"/>
        </p:nvPicPr>
        <p:blipFill>
          <a:blip r:embed="rId3" cstate="print"/>
          <a:srcRect l="2574" t="11539"/>
          <a:stretch>
            <a:fillRect/>
          </a:stretch>
        </p:blipFill>
        <p:spPr bwMode="auto">
          <a:xfrm>
            <a:off x="4214813" y="0"/>
            <a:ext cx="49291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wwh.JPG"/>
          <p:cNvPicPr>
            <a:picLocks noChangeAspect="1"/>
          </p:cNvPicPr>
          <p:nvPr userDrawn="1"/>
        </p:nvPicPr>
        <p:blipFill>
          <a:blip r:embed="rId4" cstate="print"/>
          <a:srcRect r="10767" b="29311"/>
          <a:stretch>
            <a:fillRect/>
          </a:stretch>
        </p:blipFill>
        <p:spPr bwMode="auto">
          <a:xfrm>
            <a:off x="0" y="0"/>
            <a:ext cx="45005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8FBEE5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4400">
                <a:solidFill>
                  <a:srgbClr val="1F497D"/>
                </a:solidFill>
              </a:rPr>
              <a:t>  </a:t>
            </a:r>
            <a:endParaRPr lang="en-GB">
              <a:solidFill>
                <a:prstClr val="black"/>
              </a:solidFill>
            </a:endParaRPr>
          </a:p>
        </p:txBody>
      </p:sp>
      <p:pic>
        <p:nvPicPr>
          <p:cNvPr id="12" name="Picture 5" descr="birm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8938"/>
            <a:ext cx="450056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404813"/>
            <a:ext cx="9144000" cy="863600"/>
          </a:xfrm>
          <a:prstGeom prst="rect">
            <a:avLst/>
          </a:prstGeom>
          <a:solidFill>
            <a:srgbClr val="8FBEE5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4400">
                <a:solidFill>
                  <a:srgbClr val="1F497D"/>
                </a:solidFill>
              </a:rPr>
              <a:t>  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50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7C18-3EDE-4118-90BE-778861E89192}" type="datetimeFigureOut">
              <a:rPr lang="en-GB" smtClean="0"/>
              <a:t>07/03/2017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2066925"/>
            <a:ext cx="25273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2F84C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TA-2016-Landscape-Whit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946499"/>
            <a:ext cx="2376264" cy="7948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8" r:id="rId4"/>
    <p:sldLayoutId id="214748367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7C18-3EDE-4118-90BE-778861E891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2066925"/>
            <a:ext cx="25273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5805264"/>
            <a:ext cx="9144000" cy="1052736"/>
          </a:xfrm>
          <a:prstGeom prst="rect">
            <a:avLst/>
          </a:prstGeom>
          <a:solidFill>
            <a:srgbClr val="2F84C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TA-2016-Landscape-Whit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946499"/>
            <a:ext cx="2376264" cy="79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3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afeurtado@standrew.co.uk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536" y="3717032"/>
            <a:ext cx="8497192" cy="2088232"/>
          </a:xfrm>
        </p:spPr>
        <p:txBody>
          <a:bodyPr>
            <a:normAutofit lnSpcReduction="10000"/>
          </a:bodyPr>
          <a:lstStyle/>
          <a:p>
            <a:endParaRPr lang="en-GB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Deborah Lowe - Deputy Director of Nursing 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Sophia  Feurtado </a:t>
            </a:r>
            <a:r>
              <a:rPr lang="en-GB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GB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Head of Patient Experience</a:t>
            </a:r>
            <a:endParaRPr lang="en-GB" sz="2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4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Patient involvement and engagement</a:t>
            </a:r>
            <a:br>
              <a:rPr lang="en-GB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at St Andrew’s Healthcare              </a:t>
            </a:r>
            <a:r>
              <a:rPr lang="en-GB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GB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5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Making Feedback Fun!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21288"/>
            <a:ext cx="1285875" cy="714375"/>
          </a:xfrm>
          <a:prstGeom prst="rect">
            <a:avLst/>
          </a:prstGeom>
          <a:noFill/>
        </p:spPr>
      </p:pic>
      <p:pic>
        <p:nvPicPr>
          <p:cNvPr id="7" name="Picture 4" descr="DSC01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2" y="1953701"/>
            <a:ext cx="2494160" cy="187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5" descr="DSC013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84" y="3830974"/>
            <a:ext cx="2342740" cy="175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63832" y="2102717"/>
            <a:ext cx="2541632" cy="1906224"/>
          </a:xfrm>
          <a:prstGeom prst="rect">
            <a:avLst/>
          </a:prstGeom>
        </p:spPr>
      </p:pic>
      <p:pic>
        <p:nvPicPr>
          <p:cNvPr id="11" name="Picture 7" descr="DSC0095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81" y="4006247"/>
            <a:ext cx="2152487" cy="161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1388545" y="2612604"/>
            <a:ext cx="297699" cy="27644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kern="0" smtClean="0">
              <a:solidFill>
                <a:prstClr val="black"/>
              </a:solidFill>
            </a:endParaRPr>
          </a:p>
        </p:txBody>
      </p:sp>
      <p:pic>
        <p:nvPicPr>
          <p:cNvPr id="16" name="Picture 2" descr="C:\Users\rpoole\AppData\Local\Microsoft\Windows\Temporary Internet Files\Content.Outlook\DH8AWSC3\WP_20170302_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10" y="1811399"/>
            <a:ext cx="2155873" cy="157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</a:t>
            </a:r>
            <a:r>
              <a:rPr lang="en-GB" sz="3600" b="1" dirty="0" smtClean="0"/>
              <a:t>Successes</a:t>
            </a:r>
            <a:endParaRPr lang="en-GB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323528" y="1255107"/>
            <a:ext cx="849694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b="1" dirty="0" smtClean="0"/>
              <a:t>Patients Providing  feedback across pathways</a:t>
            </a:r>
            <a:endParaRPr lang="en-GB" sz="1900" b="1" dirty="0"/>
          </a:p>
          <a:p>
            <a:endParaRPr lang="en-GB" sz="1900" dirty="0"/>
          </a:p>
          <a:p>
            <a:r>
              <a:rPr lang="en-GB" sz="1900" b="1" dirty="0" smtClean="0"/>
              <a:t>Rich </a:t>
            </a:r>
            <a:r>
              <a:rPr lang="en-GB" sz="1900" b="1" dirty="0"/>
              <a:t>and </a:t>
            </a:r>
            <a:r>
              <a:rPr lang="en-GB" sz="1900" b="1" dirty="0" smtClean="0"/>
              <a:t>diverse </a:t>
            </a:r>
            <a:r>
              <a:rPr lang="en-GB" sz="1900" b="1" dirty="0"/>
              <a:t>range of stories </a:t>
            </a:r>
            <a:r>
              <a:rPr lang="en-GB" sz="1900" dirty="0" smtClean="0"/>
              <a:t> </a:t>
            </a:r>
            <a:r>
              <a:rPr lang="en-GB" sz="1900" dirty="0"/>
              <a:t>providing our staff with a different perspective of their services </a:t>
            </a:r>
            <a:endParaRPr lang="en-GB" sz="1900" dirty="0" smtClean="0"/>
          </a:p>
          <a:p>
            <a:endParaRPr lang="en-GB" sz="1900" dirty="0"/>
          </a:p>
          <a:p>
            <a:r>
              <a:rPr lang="en-GB" sz="1900" b="1" dirty="0" smtClean="0"/>
              <a:t>A tool </a:t>
            </a:r>
            <a:r>
              <a:rPr lang="en-GB" sz="1900" b="1" dirty="0"/>
              <a:t>to help staff learn and </a:t>
            </a:r>
            <a:r>
              <a:rPr lang="en-GB" sz="1900" b="1" dirty="0" smtClean="0"/>
              <a:t>act</a:t>
            </a:r>
            <a:endParaRPr lang="en-GB" sz="1900" b="1" dirty="0"/>
          </a:p>
          <a:p>
            <a:endParaRPr lang="en-GB" sz="1900" dirty="0" smtClean="0"/>
          </a:p>
          <a:p>
            <a:r>
              <a:rPr lang="en-GB" sz="1900" b="1" dirty="0" smtClean="0"/>
              <a:t>Enjoyment</a:t>
            </a:r>
            <a:r>
              <a:rPr lang="en-GB" sz="1900" dirty="0" smtClean="0"/>
              <a:t> </a:t>
            </a:r>
            <a:r>
              <a:rPr lang="en-GB" sz="1900" dirty="0"/>
              <a:t>- Staff were enjoying reading the stories, were learning, responding and taking immediate </a:t>
            </a:r>
            <a:r>
              <a:rPr lang="en-GB" sz="1900" dirty="0" smtClean="0"/>
              <a:t>action.  Patients enjoying participating in story telling sessions and activities.</a:t>
            </a:r>
          </a:p>
          <a:p>
            <a:endParaRPr lang="en-GB" sz="1900" dirty="0"/>
          </a:p>
          <a:p>
            <a:r>
              <a:rPr lang="en-GB" sz="1900" b="1" dirty="0"/>
              <a:t>Responses and </a:t>
            </a:r>
            <a:r>
              <a:rPr lang="en-GB" sz="1900" b="1" dirty="0" smtClean="0"/>
              <a:t>early </a:t>
            </a:r>
            <a:r>
              <a:rPr lang="en-GB" sz="1900" b="1" dirty="0"/>
              <a:t>changes made/planned </a:t>
            </a:r>
            <a:r>
              <a:rPr lang="en-GB" sz="1900" dirty="0" smtClean="0"/>
              <a:t> </a:t>
            </a:r>
          </a:p>
          <a:p>
            <a:endParaRPr lang="en-GB" sz="1900" dirty="0"/>
          </a:p>
          <a:p>
            <a:r>
              <a:rPr lang="en-GB" sz="1900" b="1" dirty="0" smtClean="0"/>
              <a:t>Closing the loop</a:t>
            </a:r>
            <a:r>
              <a:rPr lang="en-GB" sz="1900" dirty="0" smtClean="0"/>
              <a:t> – Patients see the  impact of their feedback and  receive personal response from staff.</a:t>
            </a:r>
            <a:endParaRPr lang="en-GB" sz="19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21288"/>
            <a:ext cx="1285875" cy="71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03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A change we made</a:t>
            </a:r>
            <a:r>
              <a:rPr lang="en-GB" sz="3200" b="1" dirty="0" smtClean="0"/>
              <a:t>…</a:t>
            </a:r>
            <a:endParaRPr lang="en-GB" sz="27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1285875" cy="71437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1"/>
            <a:ext cx="7488832" cy="180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3861048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The Modern Matron responded: </a:t>
            </a:r>
          </a:p>
          <a:p>
            <a:endParaRPr lang="en-GB" sz="2000" b="1" dirty="0"/>
          </a:p>
          <a:p>
            <a:r>
              <a:rPr lang="en-GB" sz="2000" b="1" dirty="0" smtClean="0"/>
              <a:t>“</a:t>
            </a:r>
            <a:r>
              <a:rPr lang="en-GB" sz="2000" dirty="0" smtClean="0"/>
              <a:t>The </a:t>
            </a:r>
            <a:r>
              <a:rPr lang="en-GB" sz="2000" dirty="0"/>
              <a:t>ward has now ensured that Skype is accessible for all patients going forward and I hope you enjoy your skyping with your family in the future</a:t>
            </a:r>
            <a:r>
              <a:rPr lang="en-GB" sz="2000" dirty="0" smtClean="0"/>
              <a:t>.”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034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1285875" cy="71437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>Vision </a:t>
            </a:r>
            <a:r>
              <a:rPr lang="en-GB" sz="3600" b="1" dirty="0"/>
              <a:t>and Future </a:t>
            </a:r>
            <a:r>
              <a:rPr lang="en-GB" sz="3600" b="1" dirty="0" smtClean="0"/>
              <a:t>Plans </a:t>
            </a:r>
            <a:br>
              <a:rPr lang="en-GB" sz="3600" b="1" dirty="0" smtClean="0"/>
            </a:br>
            <a:r>
              <a:rPr lang="en-GB" sz="3600" b="1" dirty="0" smtClean="0"/>
              <a:t>Keeping </a:t>
            </a:r>
            <a:r>
              <a:rPr lang="en-GB" sz="3600" b="1" dirty="0"/>
              <a:t>the momentum going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1572756"/>
            <a:ext cx="799288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b="1" dirty="0" smtClean="0"/>
              <a:t>Patient Experience Measure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b="1" dirty="0" smtClean="0"/>
              <a:t>Patient </a:t>
            </a:r>
            <a:r>
              <a:rPr lang="en-GB" sz="2200" b="1" dirty="0"/>
              <a:t>Experience Facilitators</a:t>
            </a:r>
            <a:r>
              <a:rPr lang="en-GB" sz="2200" dirty="0"/>
              <a:t> (patients) collecting </a:t>
            </a:r>
            <a:r>
              <a:rPr lang="en-GB" sz="2200" dirty="0" smtClean="0"/>
              <a:t>stories</a:t>
            </a:r>
            <a:endParaRPr lang="en-GB" sz="22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b="1" dirty="0" smtClean="0"/>
              <a:t>Patient </a:t>
            </a:r>
            <a:r>
              <a:rPr lang="en-GB" sz="2200" b="1" dirty="0"/>
              <a:t>Experience </a:t>
            </a:r>
            <a:r>
              <a:rPr lang="en-GB" sz="2200" b="1" dirty="0" smtClean="0"/>
              <a:t>Leads on </a:t>
            </a:r>
            <a:r>
              <a:rPr lang="en-GB" sz="2200" dirty="0" smtClean="0"/>
              <a:t>wards</a:t>
            </a:r>
            <a:endParaRPr lang="en-GB" sz="22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 smtClean="0"/>
              <a:t>Encourage </a:t>
            </a:r>
            <a:r>
              <a:rPr lang="en-GB" sz="2200" b="1" dirty="0" smtClean="0"/>
              <a:t>staff </a:t>
            </a:r>
            <a:r>
              <a:rPr lang="en-GB" sz="2200" b="1" dirty="0"/>
              <a:t>to collect stories </a:t>
            </a:r>
            <a:r>
              <a:rPr lang="en-GB" sz="2200" dirty="0"/>
              <a:t>and help patients post </a:t>
            </a:r>
            <a:r>
              <a:rPr lang="en-GB" sz="2200" dirty="0" smtClean="0"/>
              <a:t>(Advocates</a:t>
            </a:r>
            <a:r>
              <a:rPr lang="en-GB" sz="2200" dirty="0"/>
              <a:t>, </a:t>
            </a:r>
            <a:r>
              <a:rPr lang="en-GB" sz="2200" dirty="0" smtClean="0"/>
              <a:t>Volunteers)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b="1" dirty="0" smtClean="0"/>
              <a:t>Patient </a:t>
            </a:r>
            <a:r>
              <a:rPr lang="en-GB" sz="2200" b="1" dirty="0"/>
              <a:t>Network</a:t>
            </a:r>
            <a:r>
              <a:rPr lang="en-GB" sz="2200" dirty="0"/>
              <a:t> – </a:t>
            </a:r>
            <a:r>
              <a:rPr lang="en-GB" sz="2200" dirty="0" smtClean="0"/>
              <a:t>Patient </a:t>
            </a:r>
            <a:r>
              <a:rPr lang="en-GB" sz="2200" dirty="0"/>
              <a:t>Opinion widget </a:t>
            </a:r>
            <a:r>
              <a:rPr lang="en-GB" sz="2200" dirty="0" smtClean="0"/>
              <a:t>on patient intranet</a:t>
            </a:r>
            <a:endParaRPr lang="en-GB" sz="22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b="1" dirty="0" smtClean="0"/>
              <a:t>Share </a:t>
            </a:r>
            <a:r>
              <a:rPr lang="en-GB" sz="2200" b="1" dirty="0"/>
              <a:t>the stories </a:t>
            </a:r>
            <a:r>
              <a:rPr lang="en-GB" sz="2200" b="1" dirty="0" smtClean="0"/>
              <a:t>and learning more </a:t>
            </a:r>
            <a:r>
              <a:rPr lang="en-GB" sz="2200" b="1" dirty="0"/>
              <a:t>widely</a:t>
            </a:r>
            <a:r>
              <a:rPr lang="en-GB" sz="2200" dirty="0"/>
              <a:t> </a:t>
            </a:r>
            <a:r>
              <a:rPr lang="en-GB" sz="2200" dirty="0" smtClean="0"/>
              <a:t>(notice </a:t>
            </a:r>
            <a:r>
              <a:rPr lang="en-GB" sz="2200" dirty="0"/>
              <a:t>boards, intranet, story books, community meetings, team </a:t>
            </a:r>
            <a:r>
              <a:rPr lang="en-GB" sz="2200" dirty="0" smtClean="0"/>
              <a:t>meetings)</a:t>
            </a:r>
            <a:endParaRPr lang="en-GB" sz="22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 smtClean="0"/>
              <a:t>Wider </a:t>
            </a:r>
            <a:r>
              <a:rPr lang="en-GB" sz="2200" b="1" dirty="0" smtClean="0"/>
              <a:t>launch with  carers</a:t>
            </a:r>
            <a:r>
              <a:rPr lang="en-GB" sz="2200" b="1" dirty="0"/>
              <a:t>, </a:t>
            </a:r>
            <a:r>
              <a:rPr lang="en-GB" sz="2200" dirty="0"/>
              <a:t>families and friends </a:t>
            </a:r>
            <a:endParaRPr lang="en-GB" sz="22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200" dirty="0" smtClean="0"/>
              <a:t>Ongoing </a:t>
            </a:r>
            <a:r>
              <a:rPr lang="en-GB" sz="2200" b="1" dirty="0" smtClean="0"/>
              <a:t>transparency</a:t>
            </a:r>
            <a:r>
              <a:rPr lang="en-GB" sz="2200" dirty="0" smtClean="0"/>
              <a:t> in relation to feedback.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5631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Thankyou and questions</a:t>
            </a:r>
            <a:endParaRPr lang="en-GB" sz="3600" b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66" y="2780928"/>
            <a:ext cx="2083654" cy="2563066"/>
          </a:xfrm>
          <a:prstGeom prst="rect">
            <a:avLst/>
          </a:prstGeom>
        </p:spPr>
      </p:pic>
      <p:sp>
        <p:nvSpPr>
          <p:cNvPr id="4" name="Text Box 23"/>
          <p:cNvSpPr txBox="1"/>
          <p:nvPr/>
        </p:nvSpPr>
        <p:spPr>
          <a:xfrm>
            <a:off x="4211960" y="2780928"/>
            <a:ext cx="3672408" cy="256306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effectLst/>
                <a:ea typeface="Calibri"/>
                <a:cs typeface="Times New Roman"/>
              </a:rPr>
              <a:t>Further information can be obtained from: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effectLst/>
                <a:ea typeface="Calibri"/>
                <a:cs typeface="Times New Roman"/>
              </a:rPr>
              <a:t>Sophia </a:t>
            </a:r>
            <a:r>
              <a:rPr lang="en-GB" sz="1600" b="1" dirty="0">
                <a:effectLst/>
                <a:ea typeface="Calibri"/>
                <a:cs typeface="Times New Roman"/>
              </a:rPr>
              <a:t>Feurtado</a:t>
            </a:r>
            <a:endParaRPr lang="en-GB" sz="1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>
                <a:effectLst/>
                <a:ea typeface="Calibri"/>
                <a:cs typeface="Times New Roman"/>
              </a:rPr>
              <a:t>Head of Patient Experience</a:t>
            </a:r>
            <a:endParaRPr lang="en-GB" sz="1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u="sng" dirty="0">
                <a:solidFill>
                  <a:srgbClr val="0000FF"/>
                </a:solidFill>
                <a:effectLst/>
                <a:ea typeface="Calibri"/>
                <a:cs typeface="Times New Roman"/>
                <a:hlinkClick r:id="rId3"/>
              </a:rPr>
              <a:t>safeurtado@standrew.co.uk</a:t>
            </a:r>
            <a:endParaRPr lang="en-GB" sz="1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>
                <a:effectLst/>
                <a:ea typeface="Calibri"/>
                <a:cs typeface="Times New Roman"/>
              </a:rPr>
              <a:t>01604 61 6515</a:t>
            </a:r>
            <a:endParaRPr lang="en-GB" sz="16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14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GB" sz="4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Andrew`s provides: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7504" y="1340768"/>
            <a:ext cx="90364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secure care pathways in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mental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and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neuropsychiatry,   national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services for young people, women, men and older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adults.</a:t>
            </a:r>
          </a:p>
          <a:p>
            <a:endParaRPr lang="en-GB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expertise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trauma, personality disorder, psychosis, autism, learning disability, brain injury and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dementia.</a:t>
            </a:r>
          </a:p>
          <a:p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 in-reach and clinical consultancy, vocational rehabilitation and outpatient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Andrew`s is the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UK’s leading charity providing specialist NHS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care, with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reputation grown over 175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years.   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an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national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hospital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training clinical leaders for the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and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centre. St Andrew`s is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partnered with King’s College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and employs over 4000 staff.   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Strategy</a:t>
            </a:r>
            <a:endParaRPr lang="en-GB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700808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Our new strategy sets out how we can build on our rich heritage as a charity and secure our future as a world-class provider of mental healthcare services. 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7381" t="17714" r="28095" b="14857"/>
          <a:stretch/>
        </p:blipFill>
        <p:spPr bwMode="auto">
          <a:xfrm>
            <a:off x="0" y="0"/>
            <a:ext cx="9144000" cy="5805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92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The importance of online patient feedback at St Andrew’s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7415" y="1548255"/>
            <a:ext cx="8208912" cy="34317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b="1" dirty="0" smtClean="0"/>
              <a:t>Patient </a:t>
            </a:r>
            <a:r>
              <a:rPr lang="en-GB" sz="2400" b="1" dirty="0"/>
              <a:t>Involvement </a:t>
            </a:r>
            <a:r>
              <a:rPr lang="en-GB" sz="2400" b="1" dirty="0" smtClean="0"/>
              <a:t>Strategy </a:t>
            </a:r>
            <a:r>
              <a:rPr lang="en-GB" sz="2400" b="1" dirty="0"/>
              <a:t>-  </a:t>
            </a:r>
            <a:r>
              <a:rPr lang="en-GB" sz="2400" b="1" dirty="0" smtClean="0"/>
              <a:t>Key Focus: Patient Opinion</a:t>
            </a:r>
          </a:p>
          <a:p>
            <a:endParaRPr lang="en-GB" sz="2400" b="1" dirty="0"/>
          </a:p>
          <a:p>
            <a:pPr>
              <a:spcAft>
                <a:spcPts val="600"/>
              </a:spcAft>
              <a:tabLst>
                <a:tab pos="449263" algn="l"/>
              </a:tabLst>
            </a:pPr>
            <a:r>
              <a:rPr lang="en-GB" sz="2400" dirty="0"/>
              <a:t>•	Listening and responding to patients and their families</a:t>
            </a:r>
          </a:p>
          <a:p>
            <a:pPr>
              <a:spcAft>
                <a:spcPts val="600"/>
              </a:spcAft>
              <a:tabLst>
                <a:tab pos="449263" algn="l"/>
              </a:tabLst>
            </a:pPr>
            <a:r>
              <a:rPr lang="en-GB" sz="2400" dirty="0"/>
              <a:t>•	Co-production, co-creation &amp; co-decision making</a:t>
            </a:r>
          </a:p>
          <a:p>
            <a:pPr>
              <a:spcAft>
                <a:spcPts val="600"/>
              </a:spcAft>
              <a:tabLst>
                <a:tab pos="449263" algn="l"/>
              </a:tabLst>
            </a:pPr>
            <a:r>
              <a:rPr lang="en-GB" sz="2400" dirty="0"/>
              <a:t>•	Supporting and communicating with carers</a:t>
            </a:r>
          </a:p>
          <a:p>
            <a:pPr>
              <a:spcAft>
                <a:spcPts val="600"/>
              </a:spcAft>
              <a:tabLst>
                <a:tab pos="449263" algn="l"/>
              </a:tabLst>
            </a:pPr>
            <a:r>
              <a:rPr lang="en-GB" sz="2400" dirty="0"/>
              <a:t>•	Using digital technology to better engage with people</a:t>
            </a:r>
          </a:p>
          <a:p>
            <a:pPr>
              <a:spcAft>
                <a:spcPts val="600"/>
              </a:spcAft>
              <a:tabLst>
                <a:tab pos="449263" algn="l"/>
              </a:tabLst>
            </a:pPr>
            <a:r>
              <a:rPr lang="en-GB" sz="2400" dirty="0"/>
              <a:t>•	Sharing good practice and influencing national agenda</a:t>
            </a:r>
          </a:p>
          <a:p>
            <a:pPr>
              <a:spcAft>
                <a:spcPts val="600"/>
              </a:spcAft>
              <a:tabLst>
                <a:tab pos="449263" algn="l"/>
              </a:tabLst>
            </a:pPr>
            <a:r>
              <a:rPr lang="en-GB" sz="2400" dirty="0"/>
              <a:t>•	Involving patient and families in research opportunities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21288"/>
            <a:ext cx="1285875" cy="71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20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Activity</a:t>
            </a:r>
            <a:endParaRPr lang="en-GB" sz="3600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21288"/>
            <a:ext cx="1285875" cy="714375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281238"/>
            <a:ext cx="88487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0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21288"/>
            <a:ext cx="1285875" cy="71437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Our Story </a:t>
            </a:r>
            <a:r>
              <a:rPr lang="en-GB" sz="3600" b="1" dirty="0" smtClean="0"/>
              <a:t> - Implementation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1043608" y="1916832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Executive Director </a:t>
            </a:r>
            <a:r>
              <a:rPr lang="en-GB" sz="2400" dirty="0"/>
              <a:t>of Nursing and Quality 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Board leadership 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Phased Soft Launch </a:t>
            </a:r>
            <a:r>
              <a:rPr lang="en-GB" sz="2400" dirty="0"/>
              <a:t> </a:t>
            </a:r>
            <a:r>
              <a:rPr lang="en-GB" sz="2400" dirty="0" smtClean="0"/>
              <a:t>-  3 Pathways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Service </a:t>
            </a:r>
            <a:r>
              <a:rPr lang="en-GB" sz="2400" dirty="0"/>
              <a:t>Directors </a:t>
            </a:r>
            <a:r>
              <a:rPr lang="en-GB" sz="2400" dirty="0" smtClean="0"/>
              <a:t>identified their Lead Responders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Briefings at Senior Team/Quality meetings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Developed Patient Opinion resource </a:t>
            </a:r>
            <a:r>
              <a:rPr lang="en-GB" sz="2400" dirty="0"/>
              <a:t>pack for every member of </a:t>
            </a:r>
            <a:r>
              <a:rPr lang="en-GB" sz="2400" dirty="0" smtClean="0"/>
              <a:t>staff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Road shows/drop ins  held to promote </a:t>
            </a:r>
            <a:r>
              <a:rPr lang="en-GB" sz="2400" dirty="0"/>
              <a:t>Patient Opinion and </a:t>
            </a:r>
            <a:r>
              <a:rPr lang="en-GB" sz="2400" dirty="0" smtClean="0"/>
              <a:t>story </a:t>
            </a:r>
            <a:r>
              <a:rPr lang="en-GB" sz="2400" dirty="0"/>
              <a:t>telling </a:t>
            </a:r>
            <a:r>
              <a:rPr lang="en-GB" sz="2400" dirty="0" smtClean="0"/>
              <a:t>sessions </a:t>
            </a:r>
            <a:r>
              <a:rPr lang="en-GB" sz="2400" dirty="0"/>
              <a:t>on the wards</a:t>
            </a:r>
          </a:p>
        </p:txBody>
      </p:sp>
    </p:spTree>
    <p:extLst>
      <p:ext uri="{BB962C8B-B14F-4D97-AF65-F5344CB8AC3E}">
        <p14:creationId xmlns:p14="http://schemas.microsoft.com/office/powerpoint/2010/main" val="10707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21288"/>
            <a:ext cx="1285875" cy="7143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The challenges - sceptics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39552" y="1628801"/>
            <a:ext cx="3816424" cy="1296143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“This can’t be done in secure services. I don’t see how this can work”</a:t>
            </a:r>
            <a:endParaRPr lang="en-GB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076056" y="1628801"/>
            <a:ext cx="3646160" cy="1224135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effectLst/>
                <a:latin typeface="Calibri"/>
                <a:ea typeface="Calibri"/>
                <a:cs typeface="Times New Roman"/>
              </a:rPr>
              <a:t>“</a:t>
            </a:r>
            <a:r>
              <a:rPr lang="en-GB" b="1" dirty="0">
                <a:effectLst/>
                <a:latin typeface="Calibri"/>
                <a:ea typeface="Calibri"/>
                <a:cs typeface="Times New Roman"/>
              </a:rPr>
              <a:t>It will be used by patients to have a </a:t>
            </a:r>
            <a:r>
              <a:rPr lang="en-GB" b="1" dirty="0" smtClean="0">
                <a:effectLst/>
                <a:latin typeface="Calibri"/>
                <a:ea typeface="Calibri"/>
                <a:cs typeface="Times New Roman"/>
              </a:rPr>
              <a:t>whinge</a:t>
            </a:r>
            <a:r>
              <a:rPr lang="en-GB" b="1" dirty="0">
                <a:effectLst/>
                <a:latin typeface="Calibri"/>
                <a:ea typeface="Calibri"/>
                <a:cs typeface="Times New Roman"/>
              </a:rPr>
              <a:t>”</a:t>
            </a:r>
            <a:endParaRPr lang="en-GB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39552" y="3645024"/>
            <a:ext cx="3816424" cy="1225525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ffectLst/>
                <a:latin typeface="Calibri"/>
                <a:ea typeface="Calibri"/>
                <a:cs typeface="Times New Roman"/>
              </a:rPr>
              <a:t>“What about confidentiality? We need to protect patients and staff, once information is out there, it’s out there you can’t change it”</a:t>
            </a:r>
            <a:endParaRPr lang="en-GB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076056" y="3645025"/>
            <a:ext cx="3646160" cy="1225525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ffectLst/>
                <a:latin typeface="Calibri"/>
                <a:ea typeface="Calibri"/>
                <a:cs typeface="Times New Roman"/>
              </a:rPr>
              <a:t>“We will get the serial complainers and will be used as a complaints service”</a:t>
            </a:r>
            <a:endParaRPr lang="en-GB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43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21288"/>
            <a:ext cx="1285875" cy="714375"/>
          </a:xfrm>
          <a:prstGeom prst="rect">
            <a:avLst/>
          </a:prstGeom>
          <a:noFill/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Challenge: </a:t>
            </a:r>
            <a:r>
              <a:rPr lang="en-GB" sz="3600" b="1" dirty="0" smtClean="0"/>
              <a:t>Limited internet access for patients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539552" y="1916832"/>
            <a:ext cx="8283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 smtClean="0"/>
              <a:t>Story generation - help patients post stories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 smtClean="0"/>
              <a:t>Make </a:t>
            </a:r>
            <a:r>
              <a:rPr lang="en-GB" sz="2000" b="1" dirty="0"/>
              <a:t>feedback fun</a:t>
            </a:r>
            <a:r>
              <a:rPr lang="en-GB" sz="2000" dirty="0"/>
              <a:t> </a:t>
            </a:r>
            <a:r>
              <a:rPr lang="en-GB" sz="2000" dirty="0" smtClean="0"/>
              <a:t>–  Activities and enjoyment </a:t>
            </a:r>
            <a:r>
              <a:rPr lang="en-GB" sz="2000" dirty="0"/>
              <a:t>so patients want to talk to us. </a:t>
            </a:r>
            <a:r>
              <a:rPr lang="en-GB" sz="2000" dirty="0" smtClean="0"/>
              <a:t> (They </a:t>
            </a:r>
            <a:r>
              <a:rPr lang="en-GB" sz="2000" dirty="0"/>
              <a:t>never quite know what we will turn up </a:t>
            </a:r>
            <a:r>
              <a:rPr lang="en-GB" sz="2000" dirty="0" smtClean="0"/>
              <a:t>with)</a:t>
            </a: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 smtClean="0"/>
              <a:t>Travel </a:t>
            </a:r>
            <a:r>
              <a:rPr lang="en-GB" sz="2000" b="1" dirty="0"/>
              <a:t>with our </a:t>
            </a:r>
            <a:r>
              <a:rPr lang="en-GB" sz="2000" b="1" dirty="0" smtClean="0"/>
              <a:t>laptops </a:t>
            </a:r>
            <a:r>
              <a:rPr lang="en-GB" sz="2000" dirty="0"/>
              <a:t>– so we can show people the website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b="1" dirty="0" smtClean="0"/>
              <a:t>Bright pink t-shirts </a:t>
            </a:r>
            <a:r>
              <a:rPr lang="en-GB" sz="2000" dirty="0" smtClean="0"/>
              <a:t>- patients aware of who </a:t>
            </a:r>
            <a:r>
              <a:rPr lang="en-GB" sz="2000" dirty="0"/>
              <a:t>we are when we walked onto their </a:t>
            </a:r>
            <a:r>
              <a:rPr lang="en-GB" sz="2000" dirty="0" smtClean="0"/>
              <a:t>wards</a:t>
            </a:r>
            <a:r>
              <a:rPr lang="en-GB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68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H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TAH powerpoint.pptx" id="{CFBE16BA-6B46-4605-8E38-B7C3F1F12A57}" vid="{F2F36842-A828-4B26-9271-7B8ADB117DCC}"/>
    </a:ext>
  </a:extLst>
</a:theme>
</file>

<file path=ppt/theme/theme2.xml><?xml version="1.0" encoding="utf-8"?>
<a:theme xmlns:a="http://schemas.openxmlformats.org/drawingml/2006/main" name="6 Powerpoint (2015)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TAH powerpoint.pptx" id="{CFBE16BA-6B46-4605-8E38-B7C3F1F12A57}" vid="{F2F36842-A828-4B26-9271-7B8ADB117DC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STAH powerpoint</Template>
  <TotalTime>740</TotalTime>
  <Words>716</Words>
  <Application>Microsoft Office PowerPoint</Application>
  <PresentationFormat>On-screen Show (4:3)</PresentationFormat>
  <Paragraphs>92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STAH powerpoint</vt:lpstr>
      <vt:lpstr>6 Powerpoint (2015)1</vt:lpstr>
      <vt:lpstr>   Patient involvement and engagement  at St Andrew’s Healthcare                 </vt:lpstr>
      <vt:lpstr>St Andrew`s provides:</vt:lpstr>
      <vt:lpstr>Our Strategy</vt:lpstr>
      <vt:lpstr>PowerPoint Presentation</vt:lpstr>
      <vt:lpstr>The importance of online patient feedback at St Andrew’s</vt:lpstr>
      <vt:lpstr>Activity</vt:lpstr>
      <vt:lpstr>Our Story  - Implementation</vt:lpstr>
      <vt:lpstr>The challenges - sceptics</vt:lpstr>
      <vt:lpstr>Challenge: Limited internet access for patients</vt:lpstr>
      <vt:lpstr>Making Feedback Fun!</vt:lpstr>
      <vt:lpstr>   Successes</vt:lpstr>
      <vt:lpstr>A change we made…</vt:lpstr>
      <vt:lpstr>Vision and Future Plans  Keeping the momentum going</vt:lpstr>
      <vt:lpstr>Thankyou and questions</vt:lpstr>
    </vt:vector>
  </TitlesOfParts>
  <Company>St Andrews Healthcare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to go here</dc:title>
  <dc:creator>SDeeks</dc:creator>
  <cp:lastModifiedBy>Sue Coton</cp:lastModifiedBy>
  <cp:revision>35</cp:revision>
  <cp:lastPrinted>2017-03-07T14:37:01Z</cp:lastPrinted>
  <dcterms:created xsi:type="dcterms:W3CDTF">2016-08-10T07:31:46Z</dcterms:created>
  <dcterms:modified xsi:type="dcterms:W3CDTF">2017-03-07T14:37:36Z</dcterms:modified>
</cp:coreProperties>
</file>