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8" r:id="rId2"/>
    <p:sldId id="259" r:id="rId3"/>
    <p:sldId id="264" r:id="rId4"/>
    <p:sldId id="278" r:id="rId5"/>
    <p:sldId id="260" r:id="rId6"/>
    <p:sldId id="263" r:id="rId7"/>
    <p:sldId id="266" r:id="rId8"/>
    <p:sldId id="268" r:id="rId9"/>
    <p:sldId id="269" r:id="rId10"/>
    <p:sldId id="270" r:id="rId11"/>
    <p:sldId id="271" r:id="rId12"/>
    <p:sldId id="272" r:id="rId13"/>
    <p:sldId id="273" r:id="rId14"/>
    <p:sldId id="274" r:id="rId15"/>
    <p:sldId id="275" r:id="rId16"/>
    <p:sldId id="276" r:id="rId17"/>
    <p:sldId id="277" r:id="rId18"/>
    <p:sldId id="261"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21"/>
  </p:normalViewPr>
  <p:slideViewPr>
    <p:cSldViewPr>
      <p:cViewPr>
        <p:scale>
          <a:sx n="20" d="100"/>
          <a:sy n="20" d="100"/>
        </p:scale>
        <p:origin x="-2052" y="-10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A1075A-F70D-4B33-A51F-D227DFB06CFB}" type="datetimeFigureOut">
              <a:rPr lang="en-GB" smtClean="0"/>
              <a:t>07/03/2017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0FEF48-033E-41C9-883B-88993708576D}" type="slidenum">
              <a:rPr lang="en-GB" smtClean="0"/>
              <a:t>‹#›</a:t>
            </a:fld>
            <a:endParaRPr lang="en-GB"/>
          </a:p>
        </p:txBody>
      </p:sp>
    </p:spTree>
    <p:extLst>
      <p:ext uri="{BB962C8B-B14F-4D97-AF65-F5344CB8AC3E}">
        <p14:creationId xmlns:p14="http://schemas.microsoft.com/office/powerpoint/2010/main" val="1672516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ct val="0"/>
              </a:spcBef>
            </a:pPr>
            <a:r>
              <a:rPr lang="en-GB" altLang="en-US" smtClean="0"/>
              <a:t>Site launched to welcome international nurses to offer them supoprt.  Idea has grown and not just nurses.   Allows staff to share ideas, ask questions provide help</a:t>
            </a:r>
          </a:p>
        </p:txBody>
      </p:sp>
      <p:sp>
        <p:nvSpPr>
          <p:cNvPr id="122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pPr fontAlgn="base">
              <a:spcBef>
                <a:spcPct val="0"/>
              </a:spcBef>
              <a:spcAft>
                <a:spcPct val="0"/>
              </a:spcAft>
              <a:defRPr/>
            </a:pPr>
            <a:fld id="{EB0EBD19-E6D7-4E2F-BD39-FA1ADF71B5CB}" type="slidenum">
              <a:rPr lang="en-US" altLang="en-US" smtClean="0">
                <a:latin typeface="Calibri" pitchFamily="34" charset="0"/>
              </a:rPr>
              <a:pPr fontAlgn="base">
                <a:spcBef>
                  <a:spcPct val="0"/>
                </a:spcBef>
                <a:spcAft>
                  <a:spcPct val="0"/>
                </a:spcAft>
                <a:defRPr/>
              </a:pPr>
              <a:t>7</a:t>
            </a:fld>
            <a:endParaRPr lang="en-US" altLang="en-US"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ltLang="en-US" smtClean="0"/>
          </a:p>
        </p:txBody>
      </p:sp>
      <p:sp>
        <p:nvSpPr>
          <p:cNvPr id="4" name="Slide Number Placeholder 3"/>
          <p:cNvSpPr>
            <a:spLocks noGrp="1"/>
          </p:cNvSpPr>
          <p:nvPr>
            <p:ph type="sldNum" sz="quarter" idx="5"/>
          </p:nvPr>
        </p:nvSpPr>
        <p:spPr/>
        <p:txBody>
          <a:bodyPr/>
          <a:lstStyle/>
          <a:p>
            <a:pPr>
              <a:defRPr/>
            </a:pPr>
            <a:fld id="{CCF2FD9B-200A-4224-A54A-0ED989319903}" type="slidenum">
              <a:rPr lang="en-US" smtClean="0"/>
              <a:pPr>
                <a:defRPr/>
              </a:pPr>
              <a:t>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Patient Opinion is about honest and meaningful conversations between patients and health services. We believe that your story can help make health services better.</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This service helps busy organisations to use real time feedback to have a genuine impact on their services. We help make sense of the feedback and data, giving your busy staff a simple way to make cost-effective, measurable improvements – that are visible to everyone!</a:t>
            </a:r>
          </a:p>
          <a:p>
            <a:endParaRPr lang="en-GB" sz="1200" b="0" i="0" kern="1200" dirty="0" smtClean="0">
              <a:solidFill>
                <a:schemeClr val="tx1"/>
              </a:solidFill>
              <a:effectLst/>
              <a:latin typeface="+mn-lt"/>
              <a:ea typeface="+mn-ea"/>
              <a:cs typeface="+mn-cs"/>
            </a:endParaRPr>
          </a:p>
          <a:p>
            <a:r>
              <a:rPr lang="en-GB" sz="1200" b="1" i="0" kern="1200" dirty="0" smtClean="0">
                <a:solidFill>
                  <a:schemeClr val="tx1"/>
                </a:solidFill>
                <a:effectLst/>
                <a:latin typeface="+mn-lt"/>
                <a:ea typeface="+mn-ea"/>
                <a:cs typeface="+mn-cs"/>
              </a:rPr>
              <a:t>Hi, I’m Helen Sadler… Josephine’s mummy.</a:t>
            </a:r>
          </a:p>
          <a:p>
            <a:r>
              <a:rPr lang="en-GB" sz="1200" b="0" i="0" kern="1200" dirty="0" smtClean="0">
                <a:solidFill>
                  <a:schemeClr val="tx1"/>
                </a:solidFill>
                <a:effectLst/>
                <a:latin typeface="+mn-lt"/>
                <a:ea typeface="+mn-ea"/>
                <a:cs typeface="+mn-cs"/>
              </a:rPr>
              <a:t>Monkey has done a great job in telling you our story, but there are some details I’d like to share with you in my own words.</a:t>
            </a:r>
          </a:p>
          <a:p>
            <a:r>
              <a:rPr lang="en-GB" sz="1200" b="0" i="0" kern="1200" dirty="0" smtClean="0">
                <a:solidFill>
                  <a:schemeClr val="tx1"/>
                </a:solidFill>
                <a:effectLst/>
                <a:latin typeface="+mn-lt"/>
                <a:ea typeface="+mn-ea"/>
                <a:cs typeface="+mn-cs"/>
              </a:rPr>
              <a:t>When my husband, Daniel, and I found out we were expecting Josephine, our first child, we were overjoyed. But at the 20-week scan we were presented with the daunting news that our unborn baby had CCAM, a rare cystic lung complaint, and would have to undergo major surgery when she reached 18 months old.</a:t>
            </a:r>
          </a:p>
          <a:p>
            <a:r>
              <a:rPr lang="en-GB" sz="1200" b="0" i="0" kern="1200" dirty="0" smtClean="0">
                <a:solidFill>
                  <a:schemeClr val="tx1"/>
                </a:solidFill>
                <a:effectLst/>
                <a:latin typeface="+mn-lt"/>
                <a:ea typeface="+mn-ea"/>
                <a:cs typeface="+mn-cs"/>
              </a:rPr>
              <a:t>She was born in August 2007, and 18 months flew by. As surgery loomed, we were determined she wouldn’t feel anxious and searched for storybooks to help her through the whole experience.</a:t>
            </a:r>
          </a:p>
          <a:p>
            <a:r>
              <a:rPr lang="en-GB" sz="1200" b="0" i="0" kern="1200" dirty="0" smtClean="0">
                <a:solidFill>
                  <a:schemeClr val="tx1"/>
                </a:solidFill>
                <a:effectLst/>
                <a:latin typeface="+mn-lt"/>
                <a:ea typeface="+mn-ea"/>
                <a:cs typeface="+mn-cs"/>
              </a:rPr>
              <a:t>We found illustrated stories, but nothing that would give her a real sense of what she was about to experience. So I took action. As a primary school teacher I used my skills to create a handmade book. The idea was simple, a toy monkey was the patient and he was photographed in the actual hospital rooms that Josephine would visit, with the equipment that she would see all around her.</a:t>
            </a:r>
          </a:p>
          <a:p>
            <a:r>
              <a:rPr lang="en-GB" sz="1200" b="1" i="0" kern="1200" dirty="0" smtClean="0">
                <a:solidFill>
                  <a:schemeClr val="tx1"/>
                </a:solidFill>
                <a:effectLst/>
                <a:latin typeface="+mn-lt"/>
                <a:ea typeface="+mn-ea"/>
                <a:cs typeface="+mn-cs"/>
              </a:rPr>
              <a:t>It paid off, Josephine was relaxed and positive. She was excited when she recognised the machines and people that monkey had introduced her to. Her positive spirit throughout her stay helped to relieve everyone’s worry – and boost her recovery.</a:t>
            </a:r>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The pioneering keyhole surgery at The Royal Alexandra Children’s Hospital in Brighton was successful and Josephine’s rate of recovery was much quicker than expected. The feedback from the hospital was that they wanted more. So I set to work… and the Monkey goes to Hospital storybook was born. The Royal Alex quickly commissioned a second edition of Monkey has an Operation, followed by Monkey has a Blood Test.</a:t>
            </a:r>
          </a:p>
          <a:p>
            <a:endParaRPr lang="en-GB" dirty="0"/>
          </a:p>
        </p:txBody>
      </p:sp>
      <p:sp>
        <p:nvSpPr>
          <p:cNvPr id="4" name="Slide Number Placeholder 3"/>
          <p:cNvSpPr>
            <a:spLocks noGrp="1"/>
          </p:cNvSpPr>
          <p:nvPr>
            <p:ph type="sldNum" sz="quarter" idx="10"/>
          </p:nvPr>
        </p:nvSpPr>
        <p:spPr/>
        <p:txBody>
          <a:bodyPr/>
          <a:lstStyle/>
          <a:p>
            <a:fld id="{56E3D6AF-A2B1-4FB9-B980-764E59C76BD8}" type="slidenum">
              <a:rPr lang="en-GB" smtClean="0"/>
              <a:t>11</a:t>
            </a:fld>
            <a:endParaRPr lang="en-GB"/>
          </a:p>
        </p:txBody>
      </p:sp>
    </p:spTree>
    <p:extLst>
      <p:ext uri="{BB962C8B-B14F-4D97-AF65-F5344CB8AC3E}">
        <p14:creationId xmlns:p14="http://schemas.microsoft.com/office/powerpoint/2010/main" val="15680456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Basic logo A4 siz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03800" y="273050"/>
            <a:ext cx="36385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5" name="Date Placeholder 3"/>
          <p:cNvSpPr>
            <a:spLocks noGrp="1"/>
          </p:cNvSpPr>
          <p:nvPr>
            <p:ph type="dt" sz="half" idx="10"/>
          </p:nvPr>
        </p:nvSpPr>
        <p:spPr/>
        <p:txBody>
          <a:bodyPr/>
          <a:lstStyle>
            <a:lvl1pPr>
              <a:defRPr/>
            </a:lvl1pPr>
          </a:lstStyle>
          <a:p>
            <a:pPr>
              <a:defRPr/>
            </a:pPr>
            <a:fld id="{0824C6F4-1E92-48CD-97CA-76F9340DD2F7}" type="datetimeFigureOut">
              <a:rPr lang="en-GB"/>
              <a:pPr>
                <a:defRPr/>
              </a:pPr>
              <a:t>07/03/2017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3BC5153C-0DC5-4C3E-B55E-A2F6616F5142}" type="slidenum">
              <a:rPr lang="en-GB"/>
              <a:pPr>
                <a:defRPr/>
              </a:pPr>
              <a:t>‹#›</a:t>
            </a:fld>
            <a:endParaRPr lang="en-GB"/>
          </a:p>
        </p:txBody>
      </p:sp>
    </p:spTree>
    <p:extLst>
      <p:ext uri="{BB962C8B-B14F-4D97-AF65-F5344CB8AC3E}">
        <p14:creationId xmlns:p14="http://schemas.microsoft.com/office/powerpoint/2010/main" val="1656511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2" descr="\\DEPTS-L1\Departments$\Communications\Communications and engagement - new\Design\Logos\ULHT logos\New branding\ulh_final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950" y="73025"/>
            <a:ext cx="201612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713B3A24-5AF1-4188-9713-B03F2538B3CD}" type="datetimeFigureOut">
              <a:rPr lang="en-GB"/>
              <a:pPr>
                <a:defRPr/>
              </a:pPr>
              <a:t>07/03/2017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D44E051A-C1AA-4F30-A6B9-F0AED4B4ACA9}" type="slidenum">
              <a:rPr lang="en-GB"/>
              <a:pPr>
                <a:defRPr/>
              </a:pPr>
              <a:t>‹#›</a:t>
            </a:fld>
            <a:endParaRPr lang="en-GB"/>
          </a:p>
        </p:txBody>
      </p:sp>
    </p:spTree>
    <p:extLst>
      <p:ext uri="{BB962C8B-B14F-4D97-AF65-F5344CB8AC3E}">
        <p14:creationId xmlns:p14="http://schemas.microsoft.com/office/powerpoint/2010/main" val="1569339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2" descr="\\DEPTS-L1\Departments$\Communications\Communications and engagement - new\Design\Logos\ULHT logos\New branding\ulh_final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950" y="73025"/>
            <a:ext cx="201612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8574EF21-9461-475E-A17B-947E69272793}" type="datetimeFigureOut">
              <a:rPr lang="en-GB"/>
              <a:pPr>
                <a:defRPr/>
              </a:pPr>
              <a:t>07/03/2017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F000C69E-A044-4641-9132-9DC536AAC3CE}" type="slidenum">
              <a:rPr lang="en-GB"/>
              <a:pPr>
                <a:defRPr/>
              </a:pPr>
              <a:t>‹#›</a:t>
            </a:fld>
            <a:endParaRPr lang="en-GB"/>
          </a:p>
        </p:txBody>
      </p:sp>
    </p:spTree>
    <p:extLst>
      <p:ext uri="{BB962C8B-B14F-4D97-AF65-F5344CB8AC3E}">
        <p14:creationId xmlns:p14="http://schemas.microsoft.com/office/powerpoint/2010/main" val="16202508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Title 8"/>
          <p:cNvSpPr>
            <a:spLocks noGrp="1"/>
          </p:cNvSpPr>
          <p:nvPr>
            <p:ph type="title"/>
          </p:nvPr>
        </p:nvSpPr>
        <p:spPr>
          <a:xfrm>
            <a:off x="457200" y="359465"/>
            <a:ext cx="8229600" cy="1143000"/>
          </a:xfrm>
          <a:prstGeom prst="rect">
            <a:avLst/>
          </a:prstGeom>
        </p:spPr>
        <p:txBody>
          <a:bodyPr>
            <a:normAutofit/>
          </a:bodyPr>
          <a:lstStyle/>
          <a:p>
            <a:r>
              <a:rPr lang="en-US" smtClean="0"/>
              <a:t>Click to edit Master title style</a:t>
            </a:r>
            <a:endParaRPr lang="en-US"/>
          </a:p>
        </p:txBody>
      </p:sp>
      <p:sp>
        <p:nvSpPr>
          <p:cNvPr id="4" name="Rectangle 6"/>
          <p:cNvSpPr>
            <a:spLocks noGrp="1"/>
          </p:cNvSpPr>
          <p:nvPr>
            <p:ph type="dt" sz="half" idx="10"/>
          </p:nvPr>
        </p:nvSpPr>
        <p:spPr/>
        <p:txBody>
          <a:bodyPr/>
          <a:lstStyle>
            <a:lvl1pPr>
              <a:defRPr/>
            </a:lvl1pPr>
          </a:lstStyle>
          <a:p>
            <a:pPr>
              <a:defRPr/>
            </a:pPr>
            <a:fld id="{A99322A0-0F41-4BF0-9FBF-CC4D01284ADE}" type="datetimeFigureOut">
              <a:rPr lang="en-US"/>
              <a:pPr>
                <a:defRPr/>
              </a:pPr>
              <a:t>3/7/2017</a:t>
            </a:fld>
            <a:endParaRPr lang="en-US" dirty="0"/>
          </a:p>
        </p:txBody>
      </p:sp>
      <p:sp>
        <p:nvSpPr>
          <p:cNvPr id="5" name="Rectangle 20"/>
          <p:cNvSpPr>
            <a:spLocks noGrp="1"/>
          </p:cNvSpPr>
          <p:nvPr>
            <p:ph type="ftr" sz="quarter" idx="11"/>
          </p:nvPr>
        </p:nvSpPr>
        <p:spPr/>
        <p:txBody>
          <a:bodyPr/>
          <a:lstStyle>
            <a:lvl1pPr>
              <a:defRPr/>
            </a:lvl1pPr>
          </a:lstStyle>
          <a:p>
            <a:pPr>
              <a:defRPr/>
            </a:pPr>
            <a:endParaRPr lang="en-US"/>
          </a:p>
        </p:txBody>
      </p:sp>
      <p:sp>
        <p:nvSpPr>
          <p:cNvPr id="6" name="Rectangle 21"/>
          <p:cNvSpPr>
            <a:spLocks noGrp="1"/>
          </p:cNvSpPr>
          <p:nvPr>
            <p:ph type="sldNum" sz="quarter" idx="12"/>
          </p:nvPr>
        </p:nvSpPr>
        <p:spPr/>
        <p:txBody>
          <a:bodyPr/>
          <a:lstStyle>
            <a:lvl1pPr>
              <a:defRPr/>
            </a:lvl1pPr>
          </a:lstStyle>
          <a:p>
            <a:pPr>
              <a:defRPr/>
            </a:pPr>
            <a:fld id="{F0A09B91-892F-4F81-B160-0E2C4BA59435}" type="slidenum">
              <a:rPr lang="en-US"/>
              <a:pPr>
                <a:defRPr/>
              </a:pPr>
              <a:t>‹#›</a:t>
            </a:fld>
            <a:endParaRPr lang="en-US" dirty="0"/>
          </a:p>
        </p:txBody>
      </p:sp>
    </p:spTree>
    <p:extLst>
      <p:ext uri="{BB962C8B-B14F-4D97-AF65-F5344CB8AC3E}">
        <p14:creationId xmlns:p14="http://schemas.microsoft.com/office/powerpoint/2010/main" val="72332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B129069A-21F1-4BAB-9A36-357B391E3C76}" type="datetimeFigureOut">
              <a:rPr lang="en-GB"/>
              <a:pPr>
                <a:defRPr/>
              </a:pPr>
              <a:t>07/03/2017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E678DD4-BA01-4E0A-BC24-5AB294F2604C}" type="slidenum">
              <a:rPr lang="en-GB"/>
              <a:pPr>
                <a:defRPr/>
              </a:pPr>
              <a:t>‹#›</a:t>
            </a:fld>
            <a:endParaRPr lang="en-GB"/>
          </a:p>
        </p:txBody>
      </p:sp>
    </p:spTree>
    <p:extLst>
      <p:ext uri="{BB962C8B-B14F-4D97-AF65-F5344CB8AC3E}">
        <p14:creationId xmlns:p14="http://schemas.microsoft.com/office/powerpoint/2010/main" val="4017755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2" descr="\\DEPTS-L1\Departments$\Communications\Communications and engagement - new\Design\Logos\ULHT logos\New branding\ulh_final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950" y="73025"/>
            <a:ext cx="201612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5194F80-A24E-46AF-B954-82178AFFA98B}" type="datetimeFigureOut">
              <a:rPr lang="en-GB"/>
              <a:pPr>
                <a:defRPr/>
              </a:pPr>
              <a:t>07/03/2017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F5900ED7-9DAC-4D19-8605-4C4593205A88}" type="slidenum">
              <a:rPr lang="en-GB"/>
              <a:pPr>
                <a:defRPr/>
              </a:pPr>
              <a:t>‹#›</a:t>
            </a:fld>
            <a:endParaRPr lang="en-GB"/>
          </a:p>
        </p:txBody>
      </p:sp>
    </p:spTree>
    <p:extLst>
      <p:ext uri="{BB962C8B-B14F-4D97-AF65-F5344CB8AC3E}">
        <p14:creationId xmlns:p14="http://schemas.microsoft.com/office/powerpoint/2010/main" val="1833678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descr="\\DEPTS-L1\Departments$\Communications\Communications and engagement - new\Design\Logos\ULHT logos\New branding\ulh_final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950" y="73025"/>
            <a:ext cx="201612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3"/>
          <p:cNvSpPr>
            <a:spLocks noGrp="1"/>
          </p:cNvSpPr>
          <p:nvPr>
            <p:ph type="dt" sz="half" idx="10"/>
          </p:nvPr>
        </p:nvSpPr>
        <p:spPr/>
        <p:txBody>
          <a:bodyPr/>
          <a:lstStyle>
            <a:lvl1pPr>
              <a:defRPr/>
            </a:lvl1pPr>
          </a:lstStyle>
          <a:p>
            <a:pPr>
              <a:defRPr/>
            </a:pPr>
            <a:fld id="{3C855CAC-1908-4CB9-B4A0-10D724F2F825}" type="datetimeFigureOut">
              <a:rPr lang="en-GB"/>
              <a:pPr>
                <a:defRPr/>
              </a:pPr>
              <a:t>07/03/2017</a:t>
            </a:fld>
            <a:endParaRPr lang="en-GB"/>
          </a:p>
        </p:txBody>
      </p:sp>
      <p:sp>
        <p:nvSpPr>
          <p:cNvPr id="7" name="Footer Placeholder 4"/>
          <p:cNvSpPr>
            <a:spLocks noGrp="1"/>
          </p:cNvSpPr>
          <p:nvPr>
            <p:ph type="ftr" sz="quarter" idx="11"/>
          </p:nvPr>
        </p:nvSpPr>
        <p:spPr/>
        <p:txBody>
          <a:bodyPr/>
          <a:lstStyle>
            <a:lvl1pPr>
              <a:defRPr/>
            </a:lvl1pPr>
          </a:lstStyle>
          <a:p>
            <a:pPr>
              <a:defRPr/>
            </a:pPr>
            <a:endParaRPr lang="en-GB"/>
          </a:p>
        </p:txBody>
      </p:sp>
      <p:sp>
        <p:nvSpPr>
          <p:cNvPr id="8" name="Slide Number Placeholder 5"/>
          <p:cNvSpPr>
            <a:spLocks noGrp="1"/>
          </p:cNvSpPr>
          <p:nvPr>
            <p:ph type="sldNum" sz="quarter" idx="12"/>
          </p:nvPr>
        </p:nvSpPr>
        <p:spPr/>
        <p:txBody>
          <a:bodyPr/>
          <a:lstStyle>
            <a:lvl1pPr>
              <a:defRPr/>
            </a:lvl1pPr>
          </a:lstStyle>
          <a:p>
            <a:pPr>
              <a:defRPr/>
            </a:pPr>
            <a:fld id="{45297482-5CB9-489E-8897-F7D205ED621E}" type="slidenum">
              <a:rPr lang="en-GB"/>
              <a:pPr>
                <a:defRPr/>
              </a:pPr>
              <a:t>‹#›</a:t>
            </a:fld>
            <a:endParaRPr lang="en-GB"/>
          </a:p>
        </p:txBody>
      </p:sp>
    </p:spTree>
    <p:extLst>
      <p:ext uri="{BB962C8B-B14F-4D97-AF65-F5344CB8AC3E}">
        <p14:creationId xmlns:p14="http://schemas.microsoft.com/office/powerpoint/2010/main" val="2758467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descr="\\DEPTS-L1\Departments$\Communications\Communications and engagement - new\Design\Logos\ULHT logos\New branding\ulh_final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950" y="73025"/>
            <a:ext cx="201612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Date Placeholder 3"/>
          <p:cNvSpPr>
            <a:spLocks noGrp="1"/>
          </p:cNvSpPr>
          <p:nvPr>
            <p:ph type="dt" sz="half" idx="10"/>
          </p:nvPr>
        </p:nvSpPr>
        <p:spPr/>
        <p:txBody>
          <a:bodyPr/>
          <a:lstStyle>
            <a:lvl1pPr>
              <a:defRPr/>
            </a:lvl1pPr>
          </a:lstStyle>
          <a:p>
            <a:pPr>
              <a:defRPr/>
            </a:pPr>
            <a:fld id="{A67CD3C5-5850-487F-B17C-6CF62A24C822}" type="datetimeFigureOut">
              <a:rPr lang="en-GB"/>
              <a:pPr>
                <a:defRPr/>
              </a:pPr>
              <a:t>07/03/2017</a:t>
            </a:fld>
            <a:endParaRPr lang="en-GB"/>
          </a:p>
        </p:txBody>
      </p:sp>
      <p:sp>
        <p:nvSpPr>
          <p:cNvPr id="9" name="Footer Placeholder 4"/>
          <p:cNvSpPr>
            <a:spLocks noGrp="1"/>
          </p:cNvSpPr>
          <p:nvPr>
            <p:ph type="ftr" sz="quarter" idx="11"/>
          </p:nvPr>
        </p:nvSpPr>
        <p:spPr/>
        <p:txBody>
          <a:bodyPr/>
          <a:lstStyle>
            <a:lvl1pPr>
              <a:defRPr/>
            </a:lvl1pPr>
          </a:lstStyle>
          <a:p>
            <a:pPr>
              <a:defRPr/>
            </a:pPr>
            <a:endParaRPr lang="en-GB"/>
          </a:p>
        </p:txBody>
      </p:sp>
      <p:sp>
        <p:nvSpPr>
          <p:cNvPr id="10" name="Slide Number Placeholder 5"/>
          <p:cNvSpPr>
            <a:spLocks noGrp="1"/>
          </p:cNvSpPr>
          <p:nvPr>
            <p:ph type="sldNum" sz="quarter" idx="12"/>
          </p:nvPr>
        </p:nvSpPr>
        <p:spPr/>
        <p:txBody>
          <a:bodyPr/>
          <a:lstStyle>
            <a:lvl1pPr>
              <a:defRPr/>
            </a:lvl1pPr>
          </a:lstStyle>
          <a:p>
            <a:pPr>
              <a:defRPr/>
            </a:pPr>
            <a:fld id="{3BF08B3B-23B6-43CE-A600-DCFCE5A01D54}" type="slidenum">
              <a:rPr lang="en-GB"/>
              <a:pPr>
                <a:defRPr/>
              </a:pPr>
              <a:t>‹#›</a:t>
            </a:fld>
            <a:endParaRPr lang="en-GB"/>
          </a:p>
        </p:txBody>
      </p:sp>
    </p:spTree>
    <p:extLst>
      <p:ext uri="{BB962C8B-B14F-4D97-AF65-F5344CB8AC3E}">
        <p14:creationId xmlns:p14="http://schemas.microsoft.com/office/powerpoint/2010/main" val="1262652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9" descr="\\DEPTS-L1\Departments$\Communications\Communications and engagement - new\Design\Logos\ULHT logos\New branding\ulh_final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950" y="73025"/>
            <a:ext cx="201612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GB"/>
          </a:p>
        </p:txBody>
      </p:sp>
      <p:sp>
        <p:nvSpPr>
          <p:cNvPr id="4" name="Date Placeholder 3"/>
          <p:cNvSpPr>
            <a:spLocks noGrp="1"/>
          </p:cNvSpPr>
          <p:nvPr>
            <p:ph type="dt" sz="half" idx="10"/>
          </p:nvPr>
        </p:nvSpPr>
        <p:spPr/>
        <p:txBody>
          <a:bodyPr/>
          <a:lstStyle>
            <a:lvl1pPr>
              <a:defRPr/>
            </a:lvl1pPr>
          </a:lstStyle>
          <a:p>
            <a:pPr>
              <a:defRPr/>
            </a:pPr>
            <a:fld id="{BE1168B4-2887-4078-90B8-2AFC88F24579}" type="datetimeFigureOut">
              <a:rPr lang="en-GB"/>
              <a:pPr>
                <a:defRPr/>
              </a:pPr>
              <a:t>07/03/2017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AFAC5DA-D7E7-4831-9805-6E971D0CDE99}" type="slidenum">
              <a:rPr lang="en-GB"/>
              <a:pPr>
                <a:defRPr/>
              </a:pPr>
              <a:t>‹#›</a:t>
            </a:fld>
            <a:endParaRPr lang="en-GB"/>
          </a:p>
        </p:txBody>
      </p:sp>
    </p:spTree>
    <p:extLst>
      <p:ext uri="{BB962C8B-B14F-4D97-AF65-F5344CB8AC3E}">
        <p14:creationId xmlns:p14="http://schemas.microsoft.com/office/powerpoint/2010/main" val="1236017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2" descr="\\DEPTS-L1\Departments$\Communications\Communications and engagement - new\Design\Logos\ULHT logos\New branding\ulh_final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950" y="73025"/>
            <a:ext cx="201612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3"/>
          <p:cNvSpPr>
            <a:spLocks noGrp="1"/>
          </p:cNvSpPr>
          <p:nvPr>
            <p:ph type="dt" sz="half" idx="10"/>
          </p:nvPr>
        </p:nvSpPr>
        <p:spPr/>
        <p:txBody>
          <a:bodyPr/>
          <a:lstStyle>
            <a:lvl1pPr>
              <a:defRPr/>
            </a:lvl1pPr>
          </a:lstStyle>
          <a:p>
            <a:pPr>
              <a:defRPr/>
            </a:pPr>
            <a:fld id="{69723ABE-DBCC-4CF8-9E68-B297ABCF8541}" type="datetimeFigureOut">
              <a:rPr lang="en-GB"/>
              <a:pPr>
                <a:defRPr/>
              </a:pPr>
              <a:t>07/03/2017</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767083E0-B2E7-44C6-8A7B-A28D73ACEF61}" type="slidenum">
              <a:rPr lang="en-GB"/>
              <a:pPr>
                <a:defRPr/>
              </a:pPr>
              <a:t>‹#›</a:t>
            </a:fld>
            <a:endParaRPr lang="en-GB"/>
          </a:p>
        </p:txBody>
      </p:sp>
    </p:spTree>
    <p:extLst>
      <p:ext uri="{BB962C8B-B14F-4D97-AF65-F5344CB8AC3E}">
        <p14:creationId xmlns:p14="http://schemas.microsoft.com/office/powerpoint/2010/main" val="4028288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2" descr="\\DEPTS-L1\Departments$\Communications\Communications and engagement - new\Design\Logos\ULHT logos\New branding\ulh_final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950" y="73025"/>
            <a:ext cx="201612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EE1F95E0-1F6F-4E44-B0F5-D31E3BAFE95E}" type="datetimeFigureOut">
              <a:rPr lang="en-GB"/>
              <a:pPr>
                <a:defRPr/>
              </a:pPr>
              <a:t>07/03/2017</a:t>
            </a:fld>
            <a:endParaRPr lang="en-GB"/>
          </a:p>
        </p:txBody>
      </p:sp>
      <p:sp>
        <p:nvSpPr>
          <p:cNvPr id="7" name="Footer Placeholder 4"/>
          <p:cNvSpPr>
            <a:spLocks noGrp="1"/>
          </p:cNvSpPr>
          <p:nvPr>
            <p:ph type="ftr" sz="quarter" idx="11"/>
          </p:nvPr>
        </p:nvSpPr>
        <p:spPr/>
        <p:txBody>
          <a:bodyPr/>
          <a:lstStyle>
            <a:lvl1pPr>
              <a:defRPr/>
            </a:lvl1pPr>
          </a:lstStyle>
          <a:p>
            <a:pPr>
              <a:defRPr/>
            </a:pPr>
            <a:endParaRPr lang="en-GB"/>
          </a:p>
        </p:txBody>
      </p:sp>
      <p:sp>
        <p:nvSpPr>
          <p:cNvPr id="8" name="Slide Number Placeholder 5"/>
          <p:cNvSpPr>
            <a:spLocks noGrp="1"/>
          </p:cNvSpPr>
          <p:nvPr>
            <p:ph type="sldNum" sz="quarter" idx="12"/>
          </p:nvPr>
        </p:nvSpPr>
        <p:spPr/>
        <p:txBody>
          <a:bodyPr/>
          <a:lstStyle>
            <a:lvl1pPr>
              <a:defRPr/>
            </a:lvl1pPr>
          </a:lstStyle>
          <a:p>
            <a:pPr>
              <a:defRPr/>
            </a:pPr>
            <a:fld id="{C9246D70-A2E8-4E9B-A9DC-EABAED08BCA7}" type="slidenum">
              <a:rPr lang="en-GB"/>
              <a:pPr>
                <a:defRPr/>
              </a:pPr>
              <a:t>‹#›</a:t>
            </a:fld>
            <a:endParaRPr lang="en-GB"/>
          </a:p>
        </p:txBody>
      </p:sp>
    </p:spTree>
    <p:extLst>
      <p:ext uri="{BB962C8B-B14F-4D97-AF65-F5344CB8AC3E}">
        <p14:creationId xmlns:p14="http://schemas.microsoft.com/office/powerpoint/2010/main" val="3352147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2" descr="\\DEPTS-L1\Departments$\Communications\Communications and engagement - new\Design\Logos\ULHT logos\New branding\ulh_final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950" y="73025"/>
            <a:ext cx="201612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4EF5A338-8152-41FF-9A4F-BF2CBD5C7085}" type="datetimeFigureOut">
              <a:rPr lang="en-GB"/>
              <a:pPr>
                <a:defRPr/>
              </a:pPr>
              <a:t>07/03/2017</a:t>
            </a:fld>
            <a:endParaRPr lang="en-GB"/>
          </a:p>
        </p:txBody>
      </p:sp>
      <p:sp>
        <p:nvSpPr>
          <p:cNvPr id="7" name="Footer Placeholder 4"/>
          <p:cNvSpPr>
            <a:spLocks noGrp="1"/>
          </p:cNvSpPr>
          <p:nvPr>
            <p:ph type="ftr" sz="quarter" idx="11"/>
          </p:nvPr>
        </p:nvSpPr>
        <p:spPr/>
        <p:txBody>
          <a:bodyPr/>
          <a:lstStyle>
            <a:lvl1pPr>
              <a:defRPr/>
            </a:lvl1pPr>
          </a:lstStyle>
          <a:p>
            <a:pPr>
              <a:defRPr/>
            </a:pPr>
            <a:endParaRPr lang="en-GB"/>
          </a:p>
        </p:txBody>
      </p:sp>
      <p:sp>
        <p:nvSpPr>
          <p:cNvPr id="8" name="Slide Number Placeholder 5"/>
          <p:cNvSpPr>
            <a:spLocks noGrp="1"/>
          </p:cNvSpPr>
          <p:nvPr>
            <p:ph type="sldNum" sz="quarter" idx="12"/>
          </p:nvPr>
        </p:nvSpPr>
        <p:spPr/>
        <p:txBody>
          <a:bodyPr/>
          <a:lstStyle>
            <a:lvl1pPr>
              <a:defRPr/>
            </a:lvl1pPr>
          </a:lstStyle>
          <a:p>
            <a:pPr>
              <a:defRPr/>
            </a:pPr>
            <a:fld id="{F34FF0DB-09F8-4214-B46C-530CAE66F049}" type="slidenum">
              <a:rPr lang="en-GB"/>
              <a:pPr>
                <a:defRPr/>
              </a:pPr>
              <a:t>‹#›</a:t>
            </a:fld>
            <a:endParaRPr lang="en-GB"/>
          </a:p>
        </p:txBody>
      </p:sp>
    </p:spTree>
    <p:extLst>
      <p:ext uri="{BB962C8B-B14F-4D97-AF65-F5344CB8AC3E}">
        <p14:creationId xmlns:p14="http://schemas.microsoft.com/office/powerpoint/2010/main" val="3270521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D0811A70-47FC-4888-B25A-2BC4ACA2CEEE}" type="datetimeFigureOut">
              <a:rPr lang="en-GB"/>
              <a:pPr>
                <a:defRPr/>
              </a:pPr>
              <a:t>07/03/2017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655D6FC5-58C1-41F0-8BF1-B76D3F682DCF}" type="slidenum">
              <a:rPr lang="en-GB"/>
              <a:pPr>
                <a:defRPr/>
              </a:pPr>
              <a:t>‹#›</a:t>
            </a:fld>
            <a:endParaRPr lang="en-GB"/>
          </a:p>
        </p:txBody>
      </p:sp>
      <p:pic>
        <p:nvPicPr>
          <p:cNvPr id="1031" name="Picture 6" descr="Basic logo A4 size"/>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003800" y="273050"/>
            <a:ext cx="36385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2" descr="\\DEPTS-L1\Departments$\Communications\Communications and engagement - new\Design\Logos\ULHT logos\New branding\ulh_final_rgb.jpg"/>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7950" y="73025"/>
            <a:ext cx="201612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2"/>
          <p:cNvPicPr>
            <a:picLocks noChangeAspect="1" noChangeArrowheads="1"/>
          </p:cNvPicPr>
          <p:nvPr userDrawn="1"/>
        </p:nvPicPr>
        <p:blipFill>
          <a:blip r:embed="rId16">
            <a:extLst>
              <a:ext uri="{28A0092B-C50C-407E-A947-70E740481C1C}">
                <a14:useLocalDpi xmlns:a14="http://schemas.microsoft.com/office/drawing/2010/main" val="0"/>
              </a:ext>
            </a:extLst>
          </a:blip>
          <a:srcRect t="39464"/>
          <a:stretch>
            <a:fillRect/>
          </a:stretch>
        </p:blipFill>
        <p:spPr bwMode="auto">
          <a:xfrm>
            <a:off x="0" y="6373813"/>
            <a:ext cx="9144000"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cSld>
  <p:clrMap bg1="lt1" tx1="dk1" bg2="lt2" tx2="dk2" accent1="accent1" accent2="accent2" accent3="accent3" accent4="accent4" accent5="accent5" accent6="accent6" hlink="hlink" folHlink="folHlink"/>
  <p:sldLayoutIdLst>
    <p:sldLayoutId id="2147483713" r:id="rId1"/>
    <p:sldLayoutId id="2147483712"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patientopinion.org.uk/monkey"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eg"/><Relationship Id="rId7" Type="http://schemas.openxmlformats.org/officeDocument/2006/relationships/image" Target="../media/image19.png"/><Relationship Id="rId12" Type="http://schemas.openxmlformats.org/officeDocument/2006/relationships/image" Target="../media/image24.jp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mailto:Sharon.kidd@ulh.nhs.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6" descr="Basic logo A4 siz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3800" y="273050"/>
            <a:ext cx="36385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2" descr="\\DEPTS-L1\Departments$\Communications\Communications and engagement - new\Design\Logos\ULHT logos\New branding\ulh_final_rg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73025"/>
            <a:ext cx="201612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itle 1"/>
          <p:cNvSpPr txBox="1">
            <a:spLocks/>
          </p:cNvSpPr>
          <p:nvPr/>
        </p:nvSpPr>
        <p:spPr bwMode="auto">
          <a:xfrm>
            <a:off x="1403350" y="3716338"/>
            <a:ext cx="6194425" cy="92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fontAlgn="auto" hangingPunct="1">
              <a:spcBef>
                <a:spcPts val="0"/>
              </a:spcBef>
              <a:spcAft>
                <a:spcPts val="0"/>
              </a:spcAft>
              <a:defRPr/>
            </a:pPr>
            <a:r>
              <a:rPr lang="en-GB" dirty="0" smtClean="0">
                <a:solidFill>
                  <a:sysClr val="windowText" lastClr="000000"/>
                </a:solidFill>
              </a:rPr>
              <a:t>Sharon Kidd</a:t>
            </a:r>
          </a:p>
          <a:p>
            <a:pPr eaLnBrk="1" fontAlgn="auto" hangingPunct="1">
              <a:spcBef>
                <a:spcPts val="0"/>
              </a:spcBef>
              <a:spcAft>
                <a:spcPts val="0"/>
              </a:spcAft>
              <a:defRPr/>
            </a:pPr>
            <a:r>
              <a:rPr lang="en-GB" dirty="0" smtClean="0">
                <a:solidFill>
                  <a:sysClr val="windowText" lastClr="000000"/>
                </a:solidFill>
              </a:rPr>
              <a:t>Patient Experience Manager </a:t>
            </a:r>
            <a:endParaRPr lang="en-GB" dirty="0">
              <a:solidFill>
                <a:sysClr val="windowText" lastClr="000000"/>
              </a:solidFill>
            </a:endParaRPr>
          </a:p>
        </p:txBody>
      </p:sp>
      <p:sp>
        <p:nvSpPr>
          <p:cNvPr id="9" name="Title 2"/>
          <p:cNvSpPr txBox="1">
            <a:spLocks/>
          </p:cNvSpPr>
          <p:nvPr/>
        </p:nvSpPr>
        <p:spPr bwMode="auto">
          <a:xfrm>
            <a:off x="2843808" y="1557338"/>
            <a:ext cx="5488980" cy="2015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GB" altLang="en-US" dirty="0" smtClean="0"/>
              <a:t>- the ULHT Way</a:t>
            </a:r>
          </a:p>
        </p:txBody>
      </p:sp>
      <p:pic>
        <p:nvPicPr>
          <p:cNvPr id="6"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99592" y="2034158"/>
            <a:ext cx="2828925"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755576" y="1052736"/>
            <a:ext cx="6490879" cy="584775"/>
          </a:xfrm>
          <a:prstGeom prst="rect">
            <a:avLst/>
          </a:prstGeom>
          <a:noFill/>
        </p:spPr>
        <p:txBody>
          <a:bodyPr wrap="none" rtlCol="0">
            <a:spAutoFit/>
          </a:bodyPr>
          <a:lstStyle/>
          <a:p>
            <a:r>
              <a:rPr lang="en-GB" sz="3200" b="1" dirty="0" smtClean="0">
                <a:latin typeface="Arial" panose="020B0604020202020204" pitchFamily="34" charset="0"/>
                <a:cs typeface="Arial" panose="020B0604020202020204" pitchFamily="34" charset="0"/>
              </a:rPr>
              <a:t>Seeking feedback from children </a:t>
            </a:r>
            <a:endParaRPr lang="en-GB" sz="3200" b="1" dirty="0">
              <a:latin typeface="Arial" panose="020B0604020202020204" pitchFamily="34" charset="0"/>
              <a:cs typeface="Arial" panose="020B0604020202020204" pitchFamily="34" charset="0"/>
            </a:endParaRPr>
          </a:p>
        </p:txBody>
      </p:sp>
      <p:sp>
        <p:nvSpPr>
          <p:cNvPr id="6" name="TextBox 5"/>
          <p:cNvSpPr txBox="1"/>
          <p:nvPr/>
        </p:nvSpPr>
        <p:spPr>
          <a:xfrm>
            <a:off x="755576" y="2564904"/>
            <a:ext cx="7776864" cy="1384995"/>
          </a:xfrm>
          <a:prstGeom prst="rect">
            <a:avLst/>
          </a:prstGeom>
          <a:noFill/>
        </p:spPr>
        <p:txBody>
          <a:bodyPr wrap="square" rtlCol="0">
            <a:spAutoFit/>
          </a:bodyPr>
          <a:lstStyle/>
          <a:p>
            <a:pPr marL="285750" indent="-285750">
              <a:buFont typeface="Arial" panose="020B0604020202020204" pitchFamily="34" charset="0"/>
              <a:buChar char="•"/>
            </a:pPr>
            <a:r>
              <a:rPr lang="en-GB" sz="2800" dirty="0" smtClean="0">
                <a:latin typeface="Arial" panose="020B0604020202020204" pitchFamily="34" charset="0"/>
                <a:cs typeface="Arial" panose="020B0604020202020204" pitchFamily="34" charset="0"/>
              </a:rPr>
              <a:t>National CYP survey</a:t>
            </a:r>
          </a:p>
          <a:p>
            <a:endParaRPr lang="en-GB" sz="28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800" dirty="0" smtClean="0">
                <a:latin typeface="Arial" panose="020B0604020202020204" pitchFamily="34" charset="0"/>
                <a:cs typeface="Arial" panose="020B0604020202020204" pitchFamily="34" charset="0"/>
              </a:rPr>
              <a:t>Friends &amp; Family Test</a:t>
            </a:r>
          </a:p>
        </p:txBody>
      </p:sp>
    </p:spTree>
    <p:extLst>
      <p:ext uri="{BB962C8B-B14F-4D97-AF65-F5344CB8AC3E}">
        <p14:creationId xmlns:p14="http://schemas.microsoft.com/office/powerpoint/2010/main" val="3472938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Box 4"/>
          <p:cNvSpPr txBox="1"/>
          <p:nvPr/>
        </p:nvSpPr>
        <p:spPr>
          <a:xfrm>
            <a:off x="683568" y="1196752"/>
            <a:ext cx="3918060" cy="584775"/>
          </a:xfrm>
          <a:prstGeom prst="rect">
            <a:avLst/>
          </a:prstGeom>
          <a:noFill/>
        </p:spPr>
        <p:txBody>
          <a:bodyPr wrap="none" rtlCol="0">
            <a:spAutoFit/>
          </a:bodyPr>
          <a:lstStyle/>
          <a:p>
            <a:r>
              <a:rPr lang="en-GB" sz="3200" b="1" dirty="0" smtClean="0">
                <a:latin typeface="Arial" panose="020B0604020202020204" pitchFamily="34" charset="0"/>
                <a:cs typeface="Arial" panose="020B0604020202020204" pitchFamily="34" charset="0"/>
              </a:rPr>
              <a:t>Monkey Wellbeing </a:t>
            </a:r>
            <a:endParaRPr lang="en-GB" sz="3200" b="1"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8701"/>
          <a:stretch/>
        </p:blipFill>
        <p:spPr>
          <a:xfrm>
            <a:off x="6099987" y="2692880"/>
            <a:ext cx="1996580" cy="2480351"/>
          </a:xfrm>
          <a:prstGeom prst="rect">
            <a:avLst/>
          </a:prstGeom>
        </p:spPr>
      </p:pic>
      <p:sp>
        <p:nvSpPr>
          <p:cNvPr id="9" name="TextBox 8"/>
          <p:cNvSpPr txBox="1"/>
          <p:nvPr/>
        </p:nvSpPr>
        <p:spPr>
          <a:xfrm>
            <a:off x="683568" y="2060848"/>
            <a:ext cx="4943530" cy="954107"/>
          </a:xfrm>
          <a:prstGeom prst="rect">
            <a:avLst/>
          </a:prstGeom>
          <a:noFill/>
        </p:spPr>
        <p:txBody>
          <a:bodyPr wrap="square" rtlCol="0">
            <a:spAutoFit/>
          </a:bodyPr>
          <a:lstStyle/>
          <a:p>
            <a:pPr marL="285750" indent="-285750">
              <a:buFont typeface="Arial" panose="020B0604020202020204" pitchFamily="34" charset="0"/>
              <a:buChar char="•"/>
            </a:pPr>
            <a:r>
              <a:rPr lang="en-GB" sz="2800" dirty="0" smtClean="0">
                <a:latin typeface="Arial" panose="020B0604020202020204" pitchFamily="34" charset="0"/>
                <a:cs typeface="Arial" panose="020B0604020202020204" pitchFamily="34" charset="0"/>
              </a:rPr>
              <a:t>What is Monkey Wellbeing?</a:t>
            </a:r>
          </a:p>
          <a:p>
            <a:pPr marL="285750" indent="-285750">
              <a:buFont typeface="Arial" panose="020B0604020202020204" pitchFamily="34" charset="0"/>
              <a:buChar char="•"/>
            </a:pP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4642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052736"/>
            <a:ext cx="3766544" cy="584775"/>
          </a:xfrm>
          <a:prstGeom prst="rect">
            <a:avLst/>
          </a:prstGeom>
          <a:noFill/>
        </p:spPr>
        <p:txBody>
          <a:bodyPr wrap="none" rtlCol="0">
            <a:spAutoFit/>
          </a:bodyPr>
          <a:lstStyle/>
          <a:p>
            <a:r>
              <a:rPr lang="en-GB" sz="3200" b="1" dirty="0" smtClean="0">
                <a:latin typeface="Arial" panose="020B0604020202020204" pitchFamily="34" charset="0"/>
                <a:cs typeface="Arial" panose="020B0604020202020204" pitchFamily="34" charset="0"/>
              </a:rPr>
              <a:t>A fresh approach..</a:t>
            </a:r>
            <a:endParaRPr lang="en-GB" sz="3200" b="1" dirty="0">
              <a:latin typeface="Arial" panose="020B0604020202020204" pitchFamily="34" charset="0"/>
              <a:cs typeface="Arial" panose="020B0604020202020204" pitchFamily="34" charset="0"/>
            </a:endParaRPr>
          </a:p>
        </p:txBody>
      </p:sp>
      <p:sp>
        <p:nvSpPr>
          <p:cNvPr id="3" name="TextBox 2"/>
          <p:cNvSpPr txBox="1"/>
          <p:nvPr/>
        </p:nvSpPr>
        <p:spPr>
          <a:xfrm>
            <a:off x="467544" y="1772816"/>
            <a:ext cx="8064896" cy="4401205"/>
          </a:xfrm>
          <a:prstGeom prst="rect">
            <a:avLst/>
          </a:prstGeom>
          <a:noFill/>
        </p:spPr>
        <p:txBody>
          <a:bodyPr wrap="square" rtlCol="0">
            <a:spAutoFit/>
          </a:bodyPr>
          <a:lstStyle/>
          <a:p>
            <a:r>
              <a:rPr lang="en-GB" sz="2800" dirty="0" smtClean="0">
                <a:latin typeface="Arial" panose="020B0604020202020204" pitchFamily="34" charset="0"/>
                <a:cs typeface="Arial" panose="020B0604020202020204" pitchFamily="34" charset="0"/>
              </a:rPr>
              <a:t>Patient Opinion &amp; Monkey Wellbeing pilot</a:t>
            </a:r>
          </a:p>
          <a:p>
            <a:endParaRPr lang="en-GB" sz="28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800" dirty="0" smtClean="0">
                <a:latin typeface="Arial" panose="020B0604020202020204" pitchFamily="34" charset="0"/>
                <a:cs typeface="Arial" panose="020B0604020202020204" pitchFamily="34" charset="0"/>
              </a:rPr>
              <a:t>4 trusts in pilot</a:t>
            </a:r>
          </a:p>
          <a:p>
            <a:pPr marL="285750" indent="-285750">
              <a:buFont typeface="Arial" panose="020B0604020202020204" pitchFamily="34" charset="0"/>
              <a:buChar char="•"/>
            </a:pPr>
            <a:r>
              <a:rPr lang="en-GB" sz="2800" dirty="0" smtClean="0">
                <a:latin typeface="Arial" panose="020B0604020202020204" pitchFamily="34" charset="0"/>
                <a:cs typeface="Arial" panose="020B0604020202020204" pitchFamily="34" charset="0"/>
              </a:rPr>
              <a:t>Dedicated child friendly safe &amp; innovative website</a:t>
            </a:r>
          </a:p>
          <a:p>
            <a:pPr marL="285750" indent="-285750">
              <a:buFont typeface="Arial" panose="020B0604020202020204" pitchFamily="34" charset="0"/>
              <a:buChar char="•"/>
            </a:pPr>
            <a:r>
              <a:rPr lang="en-GB" sz="2800" dirty="0" smtClean="0">
                <a:latin typeface="Arial" panose="020B0604020202020204" pitchFamily="34" charset="0"/>
                <a:cs typeface="Arial" panose="020B0604020202020204" pitchFamily="34" charset="0"/>
              </a:rPr>
              <a:t>Stories directly from CYP</a:t>
            </a:r>
          </a:p>
          <a:p>
            <a:pPr marL="285750" indent="-285750">
              <a:buFont typeface="Arial" panose="020B0604020202020204" pitchFamily="34" charset="0"/>
              <a:buChar char="•"/>
            </a:pPr>
            <a:r>
              <a:rPr lang="en-GB" sz="2800" dirty="0" smtClean="0">
                <a:latin typeface="Arial" panose="020B0604020202020204" pitchFamily="34" charset="0"/>
                <a:cs typeface="Arial" panose="020B0604020202020204" pitchFamily="34" charset="0"/>
              </a:rPr>
              <a:t>Increase real-time feedback</a:t>
            </a:r>
          </a:p>
          <a:p>
            <a:pPr marL="285750" indent="-285750">
              <a:buFont typeface="Arial" panose="020B0604020202020204" pitchFamily="34" charset="0"/>
              <a:buChar char="•"/>
            </a:pPr>
            <a:r>
              <a:rPr lang="en-GB" sz="2800" dirty="0" smtClean="0">
                <a:latin typeface="Arial" panose="020B0604020202020204" pitchFamily="34" charset="0"/>
                <a:cs typeface="Arial" panose="020B0604020202020204" pitchFamily="34" charset="0"/>
              </a:rPr>
              <a:t>Allow voice of CYP in service improvement</a:t>
            </a:r>
          </a:p>
          <a:p>
            <a:pPr marL="285750" indent="-285750">
              <a:buFont typeface="Arial" panose="020B0604020202020204" pitchFamily="34" charset="0"/>
              <a:buChar char="•"/>
            </a:pPr>
            <a:r>
              <a:rPr lang="en-GB" sz="2800" dirty="0" smtClean="0">
                <a:latin typeface="Arial" panose="020B0604020202020204" pitchFamily="34" charset="0"/>
                <a:cs typeface="Arial" panose="020B0604020202020204" pitchFamily="34" charset="0"/>
              </a:rPr>
              <a:t>Feedback responded to publically </a:t>
            </a:r>
          </a:p>
          <a:p>
            <a:pPr marL="285750" indent="-285750">
              <a:buFont typeface="Arial" panose="020B0604020202020204" pitchFamily="34" charset="0"/>
              <a:buChar char="•"/>
            </a:pPr>
            <a:endParaRPr lang="en-GB" sz="28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8701"/>
          <a:stretch/>
        </p:blipFill>
        <p:spPr>
          <a:xfrm>
            <a:off x="7085600" y="2358139"/>
            <a:ext cx="1996580" cy="2480351"/>
          </a:xfrm>
          <a:prstGeom prst="rect">
            <a:avLst/>
          </a:prstGeom>
        </p:spPr>
      </p:pic>
    </p:spTree>
    <p:extLst>
      <p:ext uri="{BB962C8B-B14F-4D97-AF65-F5344CB8AC3E}">
        <p14:creationId xmlns:p14="http://schemas.microsoft.com/office/powerpoint/2010/main" val="6562427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1259632" y="2528963"/>
            <a:ext cx="6815621" cy="523220"/>
          </a:xfrm>
          <a:prstGeom prst="rect">
            <a:avLst/>
          </a:prstGeom>
        </p:spPr>
        <p:txBody>
          <a:bodyPr wrap="square">
            <a:spAutoFit/>
          </a:bodyPr>
          <a:lstStyle/>
          <a:p>
            <a:r>
              <a:rPr lang="en-GB" sz="2800" dirty="0" smtClean="0">
                <a:latin typeface="Arial" panose="020B0604020202020204" pitchFamily="34" charset="0"/>
                <a:cs typeface="Arial" panose="020B0604020202020204" pitchFamily="34" charset="0"/>
                <a:hlinkClick r:id="rId2"/>
              </a:rPr>
              <a:t>https://www.patientopinion.org.uk/monkey</a:t>
            </a:r>
            <a:r>
              <a:rPr lang="en-GB" sz="2800" dirty="0" smtClean="0">
                <a:latin typeface="Arial" panose="020B0604020202020204" pitchFamily="34" charset="0"/>
                <a:cs typeface="Arial" panose="020B0604020202020204" pitchFamily="34" charset="0"/>
              </a:rPr>
              <a:t> </a:t>
            </a:r>
            <a:endParaRPr lang="en-GB" sz="2800" dirty="0">
              <a:latin typeface="Arial" panose="020B0604020202020204" pitchFamily="34" charset="0"/>
              <a:cs typeface="Arial" panose="020B0604020202020204" pitchFamily="34" charset="0"/>
            </a:endParaRPr>
          </a:p>
        </p:txBody>
      </p:sp>
      <p:sp>
        <p:nvSpPr>
          <p:cNvPr id="5" name="TextBox 4"/>
          <p:cNvSpPr txBox="1"/>
          <p:nvPr/>
        </p:nvSpPr>
        <p:spPr>
          <a:xfrm>
            <a:off x="755576" y="1052736"/>
            <a:ext cx="6465231" cy="584775"/>
          </a:xfrm>
          <a:prstGeom prst="rect">
            <a:avLst/>
          </a:prstGeom>
          <a:noFill/>
        </p:spPr>
        <p:txBody>
          <a:bodyPr wrap="none" rtlCol="0">
            <a:spAutoFit/>
          </a:bodyPr>
          <a:lstStyle/>
          <a:p>
            <a:r>
              <a:rPr lang="en-GB" sz="3200" b="1" dirty="0" smtClean="0">
                <a:latin typeface="Arial" panose="020B0604020202020204" pitchFamily="34" charset="0"/>
                <a:cs typeface="Arial" panose="020B0604020202020204" pitchFamily="34" charset="0"/>
              </a:rPr>
              <a:t>Monkey Patient Opinion website</a:t>
            </a:r>
            <a:endParaRPr lang="en-GB"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47644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052736"/>
            <a:ext cx="1406732" cy="584775"/>
          </a:xfrm>
          <a:prstGeom prst="rect">
            <a:avLst/>
          </a:prstGeom>
          <a:noFill/>
        </p:spPr>
        <p:txBody>
          <a:bodyPr wrap="none" rtlCol="0">
            <a:spAutoFit/>
          </a:bodyPr>
          <a:lstStyle/>
          <a:p>
            <a:r>
              <a:rPr lang="en-GB" sz="3200" b="1" dirty="0" smtClean="0">
                <a:latin typeface="Arial" panose="020B0604020202020204" pitchFamily="34" charset="0"/>
                <a:cs typeface="Arial" panose="020B0604020202020204" pitchFamily="34" charset="0"/>
              </a:rPr>
              <a:t>Video </a:t>
            </a:r>
            <a:endParaRPr lang="en-GB"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73059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052736"/>
            <a:ext cx="4395755" cy="584775"/>
          </a:xfrm>
          <a:prstGeom prst="rect">
            <a:avLst/>
          </a:prstGeom>
          <a:noFill/>
        </p:spPr>
        <p:txBody>
          <a:bodyPr wrap="none" rtlCol="0">
            <a:spAutoFit/>
          </a:bodyPr>
          <a:lstStyle/>
          <a:p>
            <a:r>
              <a:rPr lang="en-GB" sz="3200" b="1" dirty="0" smtClean="0">
                <a:latin typeface="Arial" panose="020B0604020202020204" pitchFamily="34" charset="0"/>
                <a:cs typeface="Arial" panose="020B0604020202020204" pitchFamily="34" charset="0"/>
              </a:rPr>
              <a:t>So how does it work?</a:t>
            </a:r>
            <a:endParaRPr lang="en-GB" sz="3200" b="1" dirty="0">
              <a:latin typeface="Arial" panose="020B0604020202020204" pitchFamily="34" charset="0"/>
              <a:cs typeface="Arial" panose="020B0604020202020204" pitchFamily="34" charset="0"/>
            </a:endParaRPr>
          </a:p>
        </p:txBody>
      </p:sp>
      <p:sp>
        <p:nvSpPr>
          <p:cNvPr id="3" name="TextBox 2"/>
          <p:cNvSpPr txBox="1"/>
          <p:nvPr/>
        </p:nvSpPr>
        <p:spPr>
          <a:xfrm>
            <a:off x="755576" y="1988840"/>
            <a:ext cx="7776864" cy="4401205"/>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GB" sz="2800" dirty="0" smtClean="0">
                <a:latin typeface="Arial" panose="020B0604020202020204" pitchFamily="34" charset="0"/>
                <a:cs typeface="Arial" panose="020B0604020202020204" pitchFamily="34" charset="0"/>
              </a:rPr>
              <a:t>Ward decorations</a:t>
            </a:r>
          </a:p>
          <a:p>
            <a:pPr marL="285750" indent="-285750">
              <a:lnSpc>
                <a:spcPct val="200000"/>
              </a:lnSpc>
              <a:buFont typeface="Arial" panose="020B0604020202020204" pitchFamily="34" charset="0"/>
              <a:buChar char="•"/>
            </a:pPr>
            <a:r>
              <a:rPr lang="en-GB" sz="2800" dirty="0" smtClean="0">
                <a:latin typeface="Arial" panose="020B0604020202020204" pitchFamily="34" charset="0"/>
                <a:cs typeface="Arial" panose="020B0604020202020204" pitchFamily="34" charset="0"/>
              </a:rPr>
              <a:t>Parent room feedback box</a:t>
            </a:r>
          </a:p>
          <a:p>
            <a:pPr marL="285750" indent="-285750">
              <a:lnSpc>
                <a:spcPct val="200000"/>
              </a:lnSpc>
              <a:buFont typeface="Arial" panose="020B0604020202020204" pitchFamily="34" charset="0"/>
              <a:buChar char="•"/>
            </a:pPr>
            <a:r>
              <a:rPr lang="en-GB" sz="2800" dirty="0" smtClean="0">
                <a:latin typeface="Arial" panose="020B0604020202020204" pitchFamily="34" charset="0"/>
                <a:cs typeface="Arial" panose="020B0604020202020204" pitchFamily="34" charset="0"/>
              </a:rPr>
              <a:t>Monkey feedback cards</a:t>
            </a:r>
          </a:p>
          <a:p>
            <a:pPr marL="285750" indent="-285750">
              <a:lnSpc>
                <a:spcPct val="200000"/>
              </a:lnSpc>
              <a:buFont typeface="Arial" panose="020B0604020202020204" pitchFamily="34" charset="0"/>
              <a:buChar char="•"/>
            </a:pPr>
            <a:r>
              <a:rPr lang="en-GB" sz="2800" dirty="0" smtClean="0">
                <a:latin typeface="Arial" panose="020B0604020202020204" pitchFamily="34" charset="0"/>
                <a:cs typeface="Arial" panose="020B0604020202020204" pitchFamily="34" charset="0"/>
              </a:rPr>
              <a:t>Monkey feedback wall </a:t>
            </a:r>
            <a:endParaRPr lang="en-GB" sz="2800" dirty="0" smtClean="0">
              <a:latin typeface="Arial" panose="020B0604020202020204" pitchFamily="34" charset="0"/>
              <a:cs typeface="Arial" panose="020B0604020202020204" pitchFamily="34" charset="0"/>
            </a:endParaRPr>
          </a:p>
          <a:p>
            <a:pPr marL="285750" indent="-285750">
              <a:lnSpc>
                <a:spcPct val="200000"/>
              </a:lnSpc>
              <a:buFont typeface="Arial" panose="020B0604020202020204" pitchFamily="34" charset="0"/>
              <a:buChar char="•"/>
            </a:pPr>
            <a:r>
              <a:rPr lang="en-GB" sz="2800" dirty="0" smtClean="0">
                <a:latin typeface="Arial" panose="020B0604020202020204" pitchFamily="34" charset="0"/>
                <a:cs typeface="Arial" panose="020B0604020202020204" pitchFamily="34" charset="0"/>
              </a:rPr>
              <a:t>You said….we did</a:t>
            </a:r>
            <a:endParaRPr lang="en-GB" sz="28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68544" y="-1008522"/>
            <a:ext cx="4495738" cy="599431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30000" y="4992019"/>
            <a:ext cx="6796073" cy="5097055"/>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85384" y="-2727303"/>
            <a:ext cx="7272808" cy="5454606"/>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4733510" y="7659470"/>
            <a:ext cx="5040560" cy="3780420"/>
          </a:xfrm>
          <a:prstGeom prst="rect">
            <a:avLst/>
          </a:prstGeom>
        </p:spPr>
      </p:pic>
      <p:grpSp>
        <p:nvGrpSpPr>
          <p:cNvPr id="15" name="Group 14"/>
          <p:cNvGrpSpPr/>
          <p:nvPr/>
        </p:nvGrpSpPr>
        <p:grpSpPr>
          <a:xfrm>
            <a:off x="9514166" y="5197569"/>
            <a:ext cx="8873631" cy="4624516"/>
            <a:chOff x="9514166" y="5197569"/>
            <a:chExt cx="8873631" cy="4624516"/>
          </a:xfrm>
        </p:grpSpPr>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21758" y="6873444"/>
              <a:ext cx="4566039" cy="2948641"/>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14166" y="5197569"/>
              <a:ext cx="4265119" cy="2756723"/>
            </a:xfrm>
            <a:prstGeom prst="rect">
              <a:avLst/>
            </a:prstGeom>
          </p:spPr>
        </p:pic>
      </p:grpSp>
      <p:grpSp>
        <p:nvGrpSpPr>
          <p:cNvPr id="14" name="Group 13"/>
          <p:cNvGrpSpPr/>
          <p:nvPr/>
        </p:nvGrpSpPr>
        <p:grpSpPr>
          <a:xfrm>
            <a:off x="-4013920" y="-8020272"/>
            <a:ext cx="8058704" cy="5497618"/>
            <a:chOff x="-4013920" y="-8020272"/>
            <a:chExt cx="8058704" cy="5497618"/>
          </a:xfrm>
        </p:grpSpPr>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22" y="-7966571"/>
              <a:ext cx="4042662" cy="5390216"/>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13920" y="-8020272"/>
              <a:ext cx="4123214" cy="5497618"/>
            </a:xfrm>
            <a:prstGeom prst="rect">
              <a:avLst/>
            </a:prstGeom>
          </p:spPr>
        </p:pic>
      </p:grpSp>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644008" y="-6724128"/>
            <a:ext cx="4134658" cy="5512877"/>
          </a:xfrm>
          <a:prstGeom prst="rect">
            <a:avLst/>
          </a:prstGeom>
        </p:spPr>
      </p:pic>
      <p:pic>
        <p:nvPicPr>
          <p:cNvPr id="1026" name="Picture 2"/>
          <p:cNvPicPr>
            <a:picLocks noChangeAspect="1" noChangeArrowheads="1"/>
          </p:cNvPicPr>
          <p:nvPr/>
        </p:nvPicPr>
        <p:blipFill rotWithShape="1">
          <a:blip r:embed="rId11">
            <a:extLst>
              <a:ext uri="{28A0092B-C50C-407E-A947-70E740481C1C}">
                <a14:useLocalDpi xmlns:a14="http://schemas.microsoft.com/office/drawing/2010/main" val="0"/>
              </a:ext>
            </a:extLst>
          </a:blip>
          <a:srcRect l="42284" t="10000" r="15900" b="42729"/>
          <a:stretch/>
        </p:blipFill>
        <p:spPr bwMode="auto">
          <a:xfrm>
            <a:off x="-4750749" y="8223708"/>
            <a:ext cx="7704202" cy="48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1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509811" y="-7303694"/>
            <a:ext cx="7932373" cy="5949280"/>
          </a:xfrm>
          <a:prstGeom prst="rect">
            <a:avLst/>
          </a:prstGeom>
        </p:spPr>
      </p:pic>
    </p:spTree>
    <p:extLst>
      <p:ext uri="{BB962C8B-B14F-4D97-AF65-F5344CB8AC3E}">
        <p14:creationId xmlns:p14="http://schemas.microsoft.com/office/powerpoint/2010/main" val="4233279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3.88889E-6 -1.48148E-6 L 0.48246 1.32107 " pathEditMode="relative" rAng="0" ptsTypes="AA">
                                      <p:cBhvr>
                                        <p:cTn id="11" dur="2000" fill="hold"/>
                                        <p:tgtEl>
                                          <p:spTgt spid="14"/>
                                        </p:tgtEl>
                                        <p:attrNameLst>
                                          <p:attrName>ppt_x</p:attrName>
                                          <p:attrName>ppt_y</p:attrName>
                                        </p:attrNameLst>
                                      </p:cBhvr>
                                      <p:rCtr x="24115" y="66065"/>
                                    </p:animMotion>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12" fill="hold">
                      <p:stCondLst>
                        <p:cond delay="indefinite"/>
                      </p:stCondLst>
                      <p:childTnLst>
                        <p:par>
                          <p:cTn id="13" fill="hold">
                            <p:stCondLst>
                              <p:cond delay="0"/>
                            </p:stCondLst>
                            <p:childTnLst>
                              <p:par>
                                <p:cTn id="14" presetID="42" presetClass="path" presetSubtype="0" accel="50000" decel="50000" fill="hold" nodeType="clickEffect">
                                  <p:stCondLst>
                                    <p:cond delay="0"/>
                                  </p:stCondLst>
                                  <p:childTnLst>
                                    <p:animMotion origin="layout" path="M -4.16667E-6 2.22222E-6 L -0.43854 1.08889 " pathEditMode="relative" rAng="0" ptsTypes="AA">
                                      <p:cBhvr>
                                        <p:cTn id="15" dur="2000" fill="hold"/>
                                        <p:tgtEl>
                                          <p:spTgt spid="16"/>
                                        </p:tgtEl>
                                        <p:attrNameLst>
                                          <p:attrName>ppt_x</p:attrName>
                                          <p:attrName>ppt_y</p:attrName>
                                        </p:attrNameLst>
                                      </p:cBhvr>
                                      <p:rCtr x="-21927" y="54444"/>
                                    </p:animMotion>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nodeType="clickEffect">
                                  <p:stCondLst>
                                    <p:cond delay="0"/>
                                  </p:stCondLst>
                                  <p:childTnLst>
                                    <p:animMotion origin="layout" path="M 0 3.7037E-6 L -0.82066 0.23101 " pathEditMode="relative" rAng="0" ptsTypes="AA">
                                      <p:cBhvr>
                                        <p:cTn id="24" dur="2000" fill="hold"/>
                                        <p:tgtEl>
                                          <p:spTgt spid="4"/>
                                        </p:tgtEl>
                                        <p:attrNameLst>
                                          <p:attrName>ppt_x</p:attrName>
                                          <p:attrName>ppt_y</p:attrName>
                                        </p:attrNameLst>
                                      </p:cBhvr>
                                      <p:rCtr x="-41042" y="11551"/>
                                    </p:animMotion>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path" presetSubtype="0" accel="50000" decel="50000" fill="hold" nodeType="clickEffect">
                                  <p:stCondLst>
                                    <p:cond delay="0"/>
                                  </p:stCondLst>
                                  <p:childTnLst>
                                    <p:animMotion origin="layout" path="M -4.44444E-6 2.59259E-6 L -1.0493 -0.55301 " pathEditMode="relative" rAng="0" ptsTypes="AA">
                                      <p:cBhvr>
                                        <p:cTn id="33" dur="2000" fill="hold"/>
                                        <p:tgtEl>
                                          <p:spTgt spid="15"/>
                                        </p:tgtEl>
                                        <p:attrNameLst>
                                          <p:attrName>ppt_x</p:attrName>
                                          <p:attrName>ppt_y</p:attrName>
                                        </p:attrNameLst>
                                      </p:cBhvr>
                                      <p:rCtr x="-52465" y="-27662"/>
                                    </p:animMotion>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fade">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nodeType="clickEffect">
                                  <p:stCondLst>
                                    <p:cond delay="0"/>
                                  </p:stCondLst>
                                  <p:childTnLst>
                                    <p:animMotion origin="layout" path="M 3.33333E-6 0 L 0.94097 0.49827 " pathEditMode="relative" rAng="0" ptsTypes="AA">
                                      <p:cBhvr>
                                        <p:cTn id="42" dur="2000" fill="hold"/>
                                        <p:tgtEl>
                                          <p:spTgt spid="8"/>
                                        </p:tgtEl>
                                        <p:attrNameLst>
                                          <p:attrName>ppt_x</p:attrName>
                                          <p:attrName>ppt_y</p:attrName>
                                        </p:attrNameLst>
                                      </p:cBhvr>
                                      <p:rCtr x="47049" y="24913"/>
                                    </p:animMotion>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42" presetClass="path" presetSubtype="0" accel="50000" decel="50000" fill="hold" nodeType="clickEffect">
                                  <p:stCondLst>
                                    <p:cond delay="0"/>
                                  </p:stCondLst>
                                  <p:childTnLst>
                                    <p:animMotion origin="layout" path="M -1.11111E-6 -4.25606E-6 L -0.97361 1.07498 " pathEditMode="relative" rAng="0" ptsTypes="AA">
                                      <p:cBhvr>
                                        <p:cTn id="46" dur="2000" fill="hold"/>
                                        <p:tgtEl>
                                          <p:spTgt spid="17"/>
                                        </p:tgtEl>
                                        <p:attrNameLst>
                                          <p:attrName>ppt_x</p:attrName>
                                          <p:attrName>ppt_y</p:attrName>
                                        </p:attrNameLst>
                                      </p:cBhvr>
                                      <p:rCtr x="-48681" y="53749"/>
                                    </p:animMotion>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
                                            <p:txEl>
                                              <p:pRg st="4" end="4"/>
                                            </p:txEl>
                                          </p:spTgt>
                                        </p:tgtEl>
                                        <p:attrNameLst>
                                          <p:attrName>style.visibility</p:attrName>
                                        </p:attrNameLst>
                                      </p:cBhvr>
                                      <p:to>
                                        <p:strVal val="visible"/>
                                      </p:to>
                                    </p:set>
                                    <p:animEffect transition="in" filter="fade">
                                      <p:cBhvr>
                                        <p:cTn id="51" dur="500"/>
                                        <p:tgtEl>
                                          <p:spTgt spid="3">
                                            <p:txEl>
                                              <p:pRg st="4" end="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path" presetSubtype="0" accel="50000" decel="50000" fill="hold" nodeType="clickEffect">
                                  <p:stCondLst>
                                    <p:cond delay="0"/>
                                  </p:stCondLst>
                                  <p:childTnLst>
                                    <p:animMotion origin="layout" path="M 3.88889E-6 -4.3714E-6 L 0.58246 -1.08373 " pathEditMode="relative" rAng="0" ptsTypes="AA">
                                      <p:cBhvr>
                                        <p:cTn id="55" dur="2000" fill="hold"/>
                                        <p:tgtEl>
                                          <p:spTgt spid="1026"/>
                                        </p:tgtEl>
                                        <p:attrNameLst>
                                          <p:attrName>ppt_x</p:attrName>
                                          <p:attrName>ppt_y</p:attrName>
                                        </p:attrNameLst>
                                      </p:cBhvr>
                                      <p:rCtr x="29115" y="-54187"/>
                                    </p:animMotion>
                                  </p:childTnLst>
                                  <p:subTnLst>
                                    <p:set>
                                      <p:cBhvr override="childStyle">
                                        <p:cTn dur="1" fill="hold" display="0" masterRel="nextClick" afterEffect="1"/>
                                        <p:tgtEl>
                                          <p:spTgt spid="102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052736"/>
            <a:ext cx="2186817" cy="584775"/>
          </a:xfrm>
          <a:prstGeom prst="rect">
            <a:avLst/>
          </a:prstGeom>
          <a:noFill/>
        </p:spPr>
        <p:txBody>
          <a:bodyPr wrap="none" rtlCol="0">
            <a:spAutoFit/>
          </a:bodyPr>
          <a:lstStyle/>
          <a:p>
            <a:r>
              <a:rPr lang="en-GB" sz="3200" b="1" dirty="0" smtClean="0">
                <a:latin typeface="Arial" panose="020B0604020202020204" pitchFamily="34" charset="0"/>
                <a:cs typeface="Arial" panose="020B0604020202020204" pitchFamily="34" charset="0"/>
              </a:rPr>
              <a:t>Feedback </a:t>
            </a:r>
            <a:endParaRPr lang="en-GB" sz="3200" b="1"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031" t="30698" r="43137" b="14129"/>
          <a:stretch/>
        </p:blipFill>
        <p:spPr bwMode="auto">
          <a:xfrm>
            <a:off x="-10098216" y="-3182671"/>
            <a:ext cx="6984776" cy="4527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8342" t="31612" r="41494" b="18484"/>
          <a:stretch/>
        </p:blipFill>
        <p:spPr bwMode="auto">
          <a:xfrm>
            <a:off x="9828584" y="-1418897"/>
            <a:ext cx="8315528" cy="4650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2239" t="21776" r="40748" b="13138"/>
          <a:stretch/>
        </p:blipFill>
        <p:spPr bwMode="auto">
          <a:xfrm>
            <a:off x="-11053736" y="3405674"/>
            <a:ext cx="6117021" cy="4761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7063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0174 0.07755 L 1.23195 0.70116 " pathEditMode="relative" rAng="0" ptsTypes="AA">
                                      <p:cBhvr>
                                        <p:cTn id="6" dur="2000" fill="hold"/>
                                        <p:tgtEl>
                                          <p:spTgt spid="1026"/>
                                        </p:tgtEl>
                                        <p:attrNameLst>
                                          <p:attrName>ppt_x</p:attrName>
                                          <p:attrName>ppt_y</p:attrName>
                                        </p:attrNameLst>
                                      </p:cBhvr>
                                      <p:rCtr x="61510" y="31181"/>
                                    </p:animMotion>
                                  </p:childTnLst>
                                  <p:subTnLst>
                                    <p:set>
                                      <p:cBhvr override="childStyle">
                                        <p:cTn dur="1" fill="hold" display="0" masterRel="nextClick" afterEffect="1"/>
                                        <p:tgtEl>
                                          <p:spTgt spid="102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05104 0.01366 L 1.37049 -0.29097 " pathEditMode="relative" rAng="0" ptsTypes="AA">
                                      <p:cBhvr>
                                        <p:cTn id="10" dur="2000" fill="hold"/>
                                        <p:tgtEl>
                                          <p:spTgt spid="1028"/>
                                        </p:tgtEl>
                                        <p:attrNameLst>
                                          <p:attrName>ppt_x</p:attrName>
                                          <p:attrName>ppt_y</p:attrName>
                                        </p:attrNameLst>
                                      </p:cBhvr>
                                      <p:rCtr x="71076" y="-15231"/>
                                    </p:animMotion>
                                  </p:childTnLst>
                                  <p:subTnLst>
                                    <p:set>
                                      <p:cBhvr override="childStyle">
                                        <p:cTn dur="1" fill="hold" display="0" masterRel="nextClick" afterEffect="1"/>
                                        <p:tgtEl>
                                          <p:spTgt spid="1028"/>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0.01093 0.08426 L -1.04826 0.43101 " pathEditMode="relative" rAng="0" ptsTypes="AA">
                                      <p:cBhvr>
                                        <p:cTn id="14" dur="2000" fill="hold"/>
                                        <p:tgtEl>
                                          <p:spTgt spid="1027"/>
                                        </p:tgtEl>
                                        <p:attrNameLst>
                                          <p:attrName>ppt_x</p:attrName>
                                          <p:attrName>ppt_y</p:attrName>
                                        </p:attrNameLst>
                                      </p:cBhvr>
                                      <p:rCtr x="-51875" y="17338"/>
                                    </p:animMotion>
                                  </p:childTnLst>
                                  <p:subTnLst>
                                    <p:set>
                                      <p:cBhvr override="childStyle">
                                        <p:cTn dur="1" fill="hold" display="0" masterRel="nextClick" afterEffect="1"/>
                                        <p:tgtEl>
                                          <p:spTgt spid="102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908720"/>
            <a:ext cx="3076483" cy="584775"/>
          </a:xfrm>
          <a:prstGeom prst="rect">
            <a:avLst/>
          </a:prstGeom>
          <a:noFill/>
        </p:spPr>
        <p:txBody>
          <a:bodyPr wrap="none" rtlCol="0">
            <a:spAutoFit/>
          </a:bodyPr>
          <a:lstStyle/>
          <a:p>
            <a:r>
              <a:rPr lang="en-GB" sz="3200" b="1" dirty="0" smtClean="0">
                <a:latin typeface="Arial" panose="020B0604020202020204" pitchFamily="34" charset="0"/>
                <a:cs typeface="Arial" panose="020B0604020202020204" pitchFamily="34" charset="0"/>
              </a:rPr>
              <a:t>Next steps……</a:t>
            </a:r>
            <a:endParaRPr lang="en-GB" sz="3200" b="1" dirty="0">
              <a:latin typeface="Arial" panose="020B0604020202020204" pitchFamily="34" charset="0"/>
              <a:cs typeface="Arial" panose="020B0604020202020204" pitchFamily="34" charset="0"/>
            </a:endParaRPr>
          </a:p>
        </p:txBody>
      </p:sp>
      <p:sp>
        <p:nvSpPr>
          <p:cNvPr id="3" name="TextBox 2"/>
          <p:cNvSpPr txBox="1"/>
          <p:nvPr/>
        </p:nvSpPr>
        <p:spPr>
          <a:xfrm>
            <a:off x="539552" y="1628800"/>
            <a:ext cx="7992888" cy="324415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2800" dirty="0" smtClean="0">
                <a:latin typeface="Arial" panose="020B0604020202020204" pitchFamily="34" charset="0"/>
                <a:cs typeface="Arial" panose="020B0604020202020204" pitchFamily="34" charset="0"/>
              </a:rPr>
              <a:t>Proactively roll out to all paediatric areas</a:t>
            </a:r>
          </a:p>
          <a:p>
            <a:pPr marL="285750" indent="-285750">
              <a:lnSpc>
                <a:spcPct val="150000"/>
              </a:lnSpc>
              <a:buFont typeface="Arial" panose="020B0604020202020204" pitchFamily="34" charset="0"/>
              <a:buChar char="•"/>
            </a:pPr>
            <a:r>
              <a:rPr lang="en-GB" sz="2800" dirty="0" smtClean="0">
                <a:latin typeface="Arial" panose="020B0604020202020204" pitchFamily="34" charset="0"/>
                <a:cs typeface="Arial" panose="020B0604020202020204" pitchFamily="34" charset="0"/>
              </a:rPr>
              <a:t>Order Monkey booklets</a:t>
            </a:r>
          </a:p>
          <a:p>
            <a:pPr marL="285750" indent="-285750">
              <a:lnSpc>
                <a:spcPct val="150000"/>
              </a:lnSpc>
              <a:buFont typeface="Arial" panose="020B0604020202020204" pitchFamily="34" charset="0"/>
              <a:buChar char="•"/>
            </a:pPr>
            <a:r>
              <a:rPr lang="en-GB" sz="2800" dirty="0" smtClean="0">
                <a:latin typeface="Arial" panose="020B0604020202020204" pitchFamily="34" charset="0"/>
                <a:cs typeface="Arial" panose="020B0604020202020204" pitchFamily="34" charset="0"/>
              </a:rPr>
              <a:t>Ward information placemats, uniform poster and ward board</a:t>
            </a:r>
          </a:p>
          <a:p>
            <a:pPr marL="285750" indent="-285750">
              <a:lnSpc>
                <a:spcPct val="150000"/>
              </a:lnSpc>
              <a:buFont typeface="Arial" panose="020B0604020202020204" pitchFamily="34" charset="0"/>
              <a:buChar char="•"/>
            </a:pPr>
            <a:r>
              <a:rPr lang="en-GB" sz="2800" dirty="0" smtClean="0">
                <a:latin typeface="Arial" panose="020B0604020202020204" pitchFamily="34" charset="0"/>
                <a:cs typeface="Arial" panose="020B0604020202020204" pitchFamily="34" charset="0"/>
              </a:rPr>
              <a:t>Publish project on NHS Academy of FAB stuff</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8171" y="4872958"/>
            <a:ext cx="2350092" cy="1648572"/>
          </a:xfrm>
          <a:prstGeom prst="rect">
            <a:avLst/>
          </a:prstGeom>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0415" y="5313048"/>
            <a:ext cx="1442930" cy="943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29596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fontAlgn="auto" hangingPunct="1">
              <a:spcBef>
                <a:spcPts val="0"/>
              </a:spcBef>
              <a:spcAft>
                <a:spcPts val="0"/>
              </a:spcAft>
              <a:defRPr/>
            </a:pPr>
            <a:endParaRPr lang="en-GB" smtClean="0">
              <a:solidFill>
                <a:sysClr val="windowText" lastClr="000000"/>
              </a:solidFill>
            </a:endParaRPr>
          </a:p>
          <a:p>
            <a:pPr eaLnBrk="1" fontAlgn="auto" hangingPunct="1">
              <a:spcBef>
                <a:spcPts val="0"/>
              </a:spcBef>
              <a:spcAft>
                <a:spcPts val="0"/>
              </a:spcAft>
              <a:defRPr/>
            </a:pPr>
            <a:endParaRPr lang="en-GB" smtClean="0">
              <a:solidFill>
                <a:sysClr val="windowText" lastClr="000000"/>
              </a:solidFill>
            </a:endParaRPr>
          </a:p>
          <a:p>
            <a:pPr eaLnBrk="1" fontAlgn="auto" hangingPunct="1">
              <a:spcBef>
                <a:spcPts val="0"/>
              </a:spcBef>
              <a:spcAft>
                <a:spcPts val="0"/>
              </a:spcAft>
              <a:defRPr/>
            </a:pPr>
            <a:endParaRPr lang="en-GB" smtClean="0">
              <a:solidFill>
                <a:sysClr val="windowText" lastClr="000000"/>
              </a:solidFill>
            </a:endParaRPr>
          </a:p>
          <a:p>
            <a:pPr marL="0" indent="0" algn="ctr" eaLnBrk="1" fontAlgn="auto" hangingPunct="1">
              <a:spcBef>
                <a:spcPts val="0"/>
              </a:spcBef>
              <a:spcAft>
                <a:spcPts val="0"/>
              </a:spcAft>
              <a:buFontTx/>
              <a:buNone/>
              <a:defRPr/>
            </a:pPr>
            <a:r>
              <a:rPr lang="en-GB" sz="3600" smtClean="0">
                <a:solidFill>
                  <a:sysClr val="windowText" lastClr="000000"/>
                </a:solidFill>
              </a:rPr>
              <a:t>Sharon Kidd</a:t>
            </a:r>
          </a:p>
          <a:p>
            <a:pPr marL="0" indent="0" algn="ctr" eaLnBrk="1" fontAlgn="auto" hangingPunct="1">
              <a:spcBef>
                <a:spcPts val="0"/>
              </a:spcBef>
              <a:spcAft>
                <a:spcPts val="0"/>
              </a:spcAft>
              <a:buFontTx/>
              <a:buNone/>
              <a:defRPr/>
            </a:pPr>
            <a:r>
              <a:rPr lang="en-GB" sz="3600" smtClean="0">
                <a:solidFill>
                  <a:sysClr val="windowText" lastClr="000000"/>
                </a:solidFill>
              </a:rPr>
              <a:t>Patient Experience Manager</a:t>
            </a:r>
          </a:p>
          <a:p>
            <a:pPr marL="0" indent="0" algn="ctr" eaLnBrk="1" fontAlgn="auto" hangingPunct="1">
              <a:spcBef>
                <a:spcPts val="0"/>
              </a:spcBef>
              <a:spcAft>
                <a:spcPts val="0"/>
              </a:spcAft>
              <a:buFontTx/>
              <a:buNone/>
              <a:defRPr/>
            </a:pPr>
            <a:endParaRPr lang="en-GB" smtClean="0">
              <a:solidFill>
                <a:sysClr val="windowText" lastClr="000000"/>
              </a:solidFill>
            </a:endParaRPr>
          </a:p>
          <a:p>
            <a:pPr marL="0" indent="0" algn="ctr" eaLnBrk="1" fontAlgn="auto" hangingPunct="1">
              <a:spcBef>
                <a:spcPts val="0"/>
              </a:spcBef>
              <a:spcAft>
                <a:spcPts val="0"/>
              </a:spcAft>
              <a:buFontTx/>
              <a:buNone/>
              <a:defRPr/>
            </a:pPr>
            <a:r>
              <a:rPr lang="en-GB" smtClean="0">
                <a:solidFill>
                  <a:sysClr val="windowText" lastClr="000000"/>
                </a:solidFill>
                <a:hlinkClick r:id="rId2"/>
              </a:rPr>
              <a:t>Sharon.kidd@ulh.nhs.uk</a:t>
            </a:r>
            <a:endParaRPr lang="en-GB" smtClean="0">
              <a:solidFill>
                <a:sysClr val="windowText" lastClr="000000"/>
              </a:solidFill>
            </a:endParaRPr>
          </a:p>
          <a:p>
            <a:pPr marL="0" indent="0" algn="ctr" eaLnBrk="1" fontAlgn="auto" hangingPunct="1">
              <a:spcBef>
                <a:spcPts val="0"/>
              </a:spcBef>
              <a:spcAft>
                <a:spcPts val="0"/>
              </a:spcAft>
              <a:buFontTx/>
              <a:buNone/>
              <a:defRPr/>
            </a:pPr>
            <a:r>
              <a:rPr lang="en-GB" smtClean="0">
                <a:solidFill>
                  <a:sysClr val="windowText" lastClr="000000"/>
                </a:solidFill>
              </a:rPr>
              <a:t>@boroshaz</a:t>
            </a:r>
          </a:p>
          <a:p>
            <a:pPr marL="0" indent="0" algn="ctr" eaLnBrk="1" fontAlgn="auto" hangingPunct="1">
              <a:spcBef>
                <a:spcPts val="0"/>
              </a:spcBef>
              <a:spcAft>
                <a:spcPts val="0"/>
              </a:spcAft>
              <a:buFontTx/>
              <a:buNone/>
              <a:defRPr/>
            </a:pPr>
            <a:r>
              <a:rPr lang="en-GB" smtClean="0">
                <a:solidFill>
                  <a:sysClr val="windowText" lastClr="000000"/>
                </a:solidFill>
              </a:rPr>
              <a:t>@ULHTpatients</a:t>
            </a:r>
            <a:endParaRPr lang="en-GB" dirty="0">
              <a:solidFill>
                <a:sysClr val="windowText" lastClr="000000"/>
              </a:solidFill>
            </a:endParaRPr>
          </a:p>
        </p:txBody>
      </p:sp>
    </p:spTree>
    <p:extLst>
      <p:ext uri="{BB962C8B-B14F-4D97-AF65-F5344CB8AC3E}">
        <p14:creationId xmlns:p14="http://schemas.microsoft.com/office/powerpoint/2010/main" val="2424779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2"/>
          <p:cNvSpPr>
            <a:spLocks noGrp="1"/>
          </p:cNvSpPr>
          <p:nvPr>
            <p:ph type="title"/>
          </p:nvPr>
        </p:nvSpPr>
        <p:spPr>
          <a:xfrm>
            <a:off x="467544" y="836712"/>
            <a:ext cx="8229600" cy="982663"/>
          </a:xfrm>
        </p:spPr>
        <p:txBody>
          <a:bodyPr>
            <a:normAutofit fontScale="90000"/>
          </a:bodyPr>
          <a:lstStyle/>
          <a:p>
            <a:pPr eaLnBrk="1" fontAlgn="auto" hangingPunct="1">
              <a:spcBef>
                <a:spcPts val="0"/>
              </a:spcBef>
              <a:spcAft>
                <a:spcPts val="0"/>
              </a:spcAft>
              <a:defRPr/>
            </a:pPr>
            <a:r>
              <a:rPr lang="en-GB" dirty="0" smtClean="0">
                <a:solidFill>
                  <a:schemeClr val="tx1">
                    <a:alpha val="100000"/>
                  </a:schemeClr>
                </a:solidFill>
              </a:rPr>
              <a:t>The ULHT Patient Opinion journey since 2011</a:t>
            </a:r>
            <a:endParaRPr lang="en-GB" dirty="0">
              <a:solidFill>
                <a:schemeClr val="tx1">
                  <a:alpha val="100000"/>
                </a:schemeClr>
              </a:solidFill>
            </a:endParaRPr>
          </a:p>
        </p:txBody>
      </p:sp>
      <p:sp>
        <p:nvSpPr>
          <p:cNvPr id="5" name="Text Placeholder 1"/>
          <p:cNvSpPr txBox="1">
            <a:spLocks/>
          </p:cNvSpPr>
          <p:nvPr/>
        </p:nvSpPr>
        <p:spPr bwMode="auto">
          <a:xfrm>
            <a:off x="457200" y="2276872"/>
            <a:ext cx="8229600" cy="384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spcBef>
                <a:spcPct val="0"/>
              </a:spcBef>
            </a:pPr>
            <a:r>
              <a:rPr lang="en-GB" altLang="en-US" dirty="0" smtClean="0">
                <a:solidFill>
                  <a:srgbClr val="000000"/>
                </a:solidFill>
              </a:rPr>
              <a:t>Background </a:t>
            </a:r>
          </a:p>
          <a:p>
            <a:pPr eaLnBrk="1" hangingPunct="1">
              <a:spcBef>
                <a:spcPct val="0"/>
              </a:spcBef>
            </a:pPr>
            <a:endParaRPr lang="en-GB" altLang="en-US" dirty="0" smtClean="0">
              <a:solidFill>
                <a:srgbClr val="000000"/>
              </a:solidFill>
            </a:endParaRPr>
          </a:p>
          <a:p>
            <a:pPr eaLnBrk="1" hangingPunct="1">
              <a:spcBef>
                <a:spcPct val="0"/>
              </a:spcBef>
            </a:pPr>
            <a:r>
              <a:rPr lang="en-GB" altLang="en-US" dirty="0" smtClean="0">
                <a:solidFill>
                  <a:srgbClr val="000000"/>
                </a:solidFill>
              </a:rPr>
              <a:t>Exemplar trust status</a:t>
            </a:r>
          </a:p>
          <a:p>
            <a:pPr marL="457200" lvl="1" indent="0" eaLnBrk="1" hangingPunct="1">
              <a:spcBef>
                <a:spcPct val="0"/>
              </a:spcBef>
              <a:buFontTx/>
              <a:buNone/>
            </a:pPr>
            <a:endParaRPr lang="en-GB" altLang="en-US" dirty="0" smtClean="0">
              <a:solidFill>
                <a:srgbClr val="000000"/>
              </a:solidFill>
            </a:endParaRPr>
          </a:p>
          <a:p>
            <a:pPr eaLnBrk="1" hangingPunct="1">
              <a:spcBef>
                <a:spcPct val="0"/>
              </a:spcBef>
            </a:pPr>
            <a:r>
              <a:rPr lang="en-GB" altLang="en-US" dirty="0" smtClean="0">
                <a:solidFill>
                  <a:srgbClr val="000000"/>
                </a:solidFill>
              </a:rPr>
              <a:t>Friends &amp; Family Test</a:t>
            </a:r>
          </a:p>
          <a:p>
            <a:pPr marL="0" indent="0" eaLnBrk="1" hangingPunct="1">
              <a:spcBef>
                <a:spcPct val="0"/>
              </a:spcBef>
              <a:buNone/>
            </a:pPr>
            <a:endParaRPr lang="en-GB" altLang="en-US" dirty="0" smtClean="0">
              <a:solidFill>
                <a:srgbClr val="000000"/>
              </a:solidFill>
            </a:endParaRPr>
          </a:p>
          <a:p>
            <a:pPr eaLnBrk="1" hangingPunct="1">
              <a:spcBef>
                <a:spcPct val="0"/>
              </a:spcBef>
            </a:pPr>
            <a:r>
              <a:rPr lang="en-GB" altLang="en-US" dirty="0" smtClean="0">
                <a:solidFill>
                  <a:srgbClr val="000000"/>
                </a:solidFill>
              </a:rPr>
              <a:t>Monkey </a:t>
            </a:r>
            <a:r>
              <a:rPr lang="en-GB" altLang="en-US" dirty="0" smtClean="0">
                <a:solidFill>
                  <a:srgbClr val="000000"/>
                </a:solidFill>
              </a:rPr>
              <a:t>Wellbeing &amp; Patient </a:t>
            </a:r>
            <a:r>
              <a:rPr lang="en-GB" altLang="en-US" dirty="0" smtClean="0">
                <a:solidFill>
                  <a:srgbClr val="000000"/>
                </a:solidFill>
              </a:rPr>
              <a:t>Opinion project</a:t>
            </a:r>
          </a:p>
          <a:p>
            <a:pPr eaLnBrk="1" hangingPunct="1">
              <a:spcBef>
                <a:spcPct val="0"/>
              </a:spcBef>
            </a:pPr>
            <a:endParaRPr lang="en-GB" altLang="en-US" dirty="0" smtClean="0">
              <a:solidFill>
                <a:srgbClr val="000000"/>
              </a:solidFill>
            </a:endParaRPr>
          </a:p>
        </p:txBody>
      </p:sp>
    </p:spTree>
    <p:extLst>
      <p:ext uri="{BB962C8B-B14F-4D97-AF65-F5344CB8AC3E}">
        <p14:creationId xmlns:p14="http://schemas.microsoft.com/office/powerpoint/2010/main" val="28608213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anim calcmode="lin" valueType="num">
                                      <p:cBhvr>
                                        <p:cTn id="2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Effect transition="in" filter="fade">
                                      <p:cBhvr>
                                        <p:cTn id="28" dur="1000"/>
                                        <p:tgtEl>
                                          <p:spTgt spid="5">
                                            <p:txEl>
                                              <p:pRg st="6" end="6"/>
                                            </p:txEl>
                                          </p:spTgt>
                                        </p:tgtEl>
                                      </p:cBhvr>
                                    </p:animEffect>
                                    <p:anim calcmode="lin" valueType="num">
                                      <p:cBhvr>
                                        <p:cTn id="29"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467544" y="836712"/>
            <a:ext cx="8229600" cy="982663"/>
          </a:xfrm>
        </p:spPr>
        <p:txBody>
          <a:bodyPr>
            <a:normAutofit/>
          </a:bodyPr>
          <a:lstStyle/>
          <a:p>
            <a:pPr eaLnBrk="1" fontAlgn="auto" hangingPunct="1">
              <a:spcBef>
                <a:spcPts val="0"/>
              </a:spcBef>
              <a:spcAft>
                <a:spcPts val="0"/>
              </a:spcAft>
              <a:defRPr/>
            </a:pPr>
            <a:r>
              <a:rPr lang="en-GB" dirty="0" smtClean="0">
                <a:solidFill>
                  <a:schemeClr val="tx1">
                    <a:alpha val="100000"/>
                  </a:schemeClr>
                </a:solidFill>
              </a:rPr>
              <a:t>So why do we use Patient Opinion?</a:t>
            </a:r>
            <a:endParaRPr lang="en-GB" dirty="0">
              <a:solidFill>
                <a:schemeClr val="tx1">
                  <a:alpha val="100000"/>
                </a:schemeClr>
              </a:solidFill>
            </a:endParaRPr>
          </a:p>
        </p:txBody>
      </p:sp>
      <p:sp>
        <p:nvSpPr>
          <p:cNvPr id="5" name="Text Placeholder 1"/>
          <p:cNvSpPr txBox="1">
            <a:spLocks/>
          </p:cNvSpPr>
          <p:nvPr/>
        </p:nvSpPr>
        <p:spPr bwMode="auto">
          <a:xfrm>
            <a:off x="457200" y="1844824"/>
            <a:ext cx="8229600" cy="4281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GB" sz="2400" dirty="0"/>
              <a:t>A full reporting suite</a:t>
            </a:r>
            <a:endParaRPr lang="en-GB" sz="2400" dirty="0" smtClean="0">
              <a:effectLst/>
            </a:endParaRPr>
          </a:p>
          <a:p>
            <a:pPr lvl="0"/>
            <a:r>
              <a:rPr lang="en-GB" sz="2400" dirty="0"/>
              <a:t>Multiple responses can be posted</a:t>
            </a:r>
            <a:endParaRPr lang="en-GB" sz="2400" dirty="0" smtClean="0">
              <a:effectLst/>
            </a:endParaRPr>
          </a:p>
          <a:p>
            <a:pPr lvl="0"/>
            <a:r>
              <a:rPr lang="en-GB" sz="2400" dirty="0"/>
              <a:t>Build up a relationship with the person posting the story</a:t>
            </a:r>
            <a:endParaRPr lang="en-GB" sz="2400" dirty="0" smtClean="0">
              <a:effectLst/>
            </a:endParaRPr>
          </a:p>
          <a:p>
            <a:pPr lvl="0"/>
            <a:r>
              <a:rPr lang="en-GB" sz="2400" dirty="0"/>
              <a:t>Ability to pull stories from NHS Choices so stories for ULHT are centralised</a:t>
            </a:r>
            <a:endParaRPr lang="en-GB" sz="2400" dirty="0" smtClean="0">
              <a:effectLst/>
            </a:endParaRPr>
          </a:p>
          <a:p>
            <a:pPr lvl="0"/>
            <a:r>
              <a:rPr lang="en-GB" sz="2400" dirty="0"/>
              <a:t>Trust has dedicated team to assist with issues and concerns</a:t>
            </a:r>
            <a:endParaRPr lang="en-GB" sz="2400" dirty="0" smtClean="0">
              <a:effectLst/>
            </a:endParaRPr>
          </a:p>
          <a:p>
            <a:pPr lvl="0"/>
            <a:r>
              <a:rPr lang="en-GB" sz="2400" dirty="0"/>
              <a:t>Time to respond to concerns – within 24 hours </a:t>
            </a:r>
            <a:endParaRPr lang="en-GB" sz="2400" dirty="0" smtClean="0">
              <a:effectLst/>
            </a:endParaRPr>
          </a:p>
          <a:p>
            <a:pPr lvl="0"/>
            <a:r>
              <a:rPr lang="en-GB" sz="2400" dirty="0"/>
              <a:t>Independent of the NHS</a:t>
            </a:r>
            <a:endParaRPr lang="en-GB" sz="2400" dirty="0" smtClean="0">
              <a:effectLst/>
            </a:endParaRPr>
          </a:p>
          <a:p>
            <a:pPr lvl="0"/>
            <a:r>
              <a:rPr lang="en-GB" sz="2400" dirty="0"/>
              <a:t>Ability to blog about working being undertaken in the trust </a:t>
            </a:r>
            <a:endParaRPr lang="en-GB" sz="2400" dirty="0" smtClean="0">
              <a:effectLst/>
            </a:endParaRPr>
          </a:p>
          <a:p>
            <a:pPr eaLnBrk="1" hangingPunct="1">
              <a:spcBef>
                <a:spcPct val="0"/>
              </a:spcBef>
            </a:pPr>
            <a:endParaRPr lang="en-GB" altLang="en-US" dirty="0" smtClean="0">
              <a:solidFill>
                <a:srgbClr val="000000"/>
              </a:solidFill>
            </a:endParaRPr>
          </a:p>
        </p:txBody>
      </p:sp>
    </p:spTree>
    <p:extLst>
      <p:ext uri="{BB962C8B-B14F-4D97-AF65-F5344CB8AC3E}">
        <p14:creationId xmlns:p14="http://schemas.microsoft.com/office/powerpoint/2010/main" val="411116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Effect transition="in" filter="fade">
                                      <p:cBhvr>
                                        <p:cTn id="49" dur="1000"/>
                                        <p:tgtEl>
                                          <p:spTgt spid="5">
                                            <p:txEl>
                                              <p:pRg st="6" end="6"/>
                                            </p:txEl>
                                          </p:spTgt>
                                        </p:tgtEl>
                                      </p:cBhvr>
                                    </p:animEffect>
                                    <p:anim calcmode="lin" valueType="num">
                                      <p:cBhvr>
                                        <p:cTn id="5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5">
                                            <p:txEl>
                                              <p:pRg st="7" end="7"/>
                                            </p:txEl>
                                          </p:spTgt>
                                        </p:tgtEl>
                                        <p:attrNameLst>
                                          <p:attrName>style.visibility</p:attrName>
                                        </p:attrNameLst>
                                      </p:cBhvr>
                                      <p:to>
                                        <p:strVal val="visible"/>
                                      </p:to>
                                    </p:set>
                                    <p:animEffect transition="in" filter="fade">
                                      <p:cBhvr>
                                        <p:cTn id="56" dur="1000"/>
                                        <p:tgtEl>
                                          <p:spTgt spid="5">
                                            <p:txEl>
                                              <p:pRg st="7" end="7"/>
                                            </p:txEl>
                                          </p:spTgt>
                                        </p:tgtEl>
                                      </p:cBhvr>
                                    </p:animEffect>
                                    <p:anim calcmode="lin" valueType="num">
                                      <p:cBhvr>
                                        <p:cTn id="57"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CEO’s perspective </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628229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txBox="1">
            <a:spLocks/>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spcBef>
                <a:spcPct val="0"/>
              </a:spcBef>
            </a:pPr>
            <a:r>
              <a:rPr lang="en-GB" altLang="en-US" dirty="0" smtClean="0">
                <a:solidFill>
                  <a:srgbClr val="000000"/>
                </a:solidFill>
              </a:rPr>
              <a:t>Board sign up - CEO </a:t>
            </a:r>
            <a:r>
              <a:rPr lang="en-GB" altLang="en-US" dirty="0" smtClean="0">
                <a:solidFill>
                  <a:srgbClr val="000000"/>
                </a:solidFill>
              </a:rPr>
              <a:t>and Chief Nurse receive all story notifications </a:t>
            </a:r>
          </a:p>
          <a:p>
            <a:pPr eaLnBrk="1" hangingPunct="1">
              <a:spcBef>
                <a:spcPct val="0"/>
              </a:spcBef>
            </a:pPr>
            <a:r>
              <a:rPr lang="en-GB" altLang="en-US" dirty="0" smtClean="0">
                <a:solidFill>
                  <a:srgbClr val="000000"/>
                </a:solidFill>
              </a:rPr>
              <a:t>Patient Opinion web pages</a:t>
            </a:r>
          </a:p>
          <a:p>
            <a:pPr eaLnBrk="1" hangingPunct="1">
              <a:spcBef>
                <a:spcPct val="0"/>
              </a:spcBef>
            </a:pPr>
            <a:r>
              <a:rPr lang="en-GB" altLang="en-US" dirty="0" smtClean="0">
                <a:solidFill>
                  <a:srgbClr val="000000"/>
                </a:solidFill>
              </a:rPr>
              <a:t>Patient Opinion stories are recorded in Datix </a:t>
            </a:r>
          </a:p>
          <a:p>
            <a:pPr eaLnBrk="1" hangingPunct="1">
              <a:spcBef>
                <a:spcPct val="0"/>
              </a:spcBef>
            </a:pPr>
            <a:r>
              <a:rPr lang="en-GB" altLang="en-US" dirty="0" smtClean="0">
                <a:solidFill>
                  <a:srgbClr val="000000"/>
                </a:solidFill>
              </a:rPr>
              <a:t>Patient Opinion data reported to Board </a:t>
            </a:r>
          </a:p>
          <a:p>
            <a:pPr eaLnBrk="1" hangingPunct="1">
              <a:spcBef>
                <a:spcPct val="0"/>
              </a:spcBef>
            </a:pPr>
            <a:r>
              <a:rPr lang="en-GB" altLang="en-US" dirty="0" smtClean="0">
                <a:solidFill>
                  <a:srgbClr val="000000"/>
                </a:solidFill>
              </a:rPr>
              <a:t>Patient Opinion logo now on website footer</a:t>
            </a:r>
          </a:p>
          <a:p>
            <a:pPr eaLnBrk="1" hangingPunct="1">
              <a:spcBef>
                <a:spcPct val="0"/>
              </a:spcBef>
            </a:pPr>
            <a:endParaRPr lang="en-GB" altLang="en-US" dirty="0" smtClean="0">
              <a:solidFill>
                <a:srgbClr val="000000"/>
              </a:solidFill>
            </a:endParaRPr>
          </a:p>
        </p:txBody>
      </p:sp>
      <p:sp>
        <p:nvSpPr>
          <p:cNvPr id="7" name="Title 2"/>
          <p:cNvSpPr>
            <a:spLocks noGrp="1"/>
          </p:cNvSpPr>
          <p:nvPr>
            <p:ph type="title"/>
          </p:nvPr>
        </p:nvSpPr>
        <p:spPr>
          <a:xfrm>
            <a:off x="457200" y="646137"/>
            <a:ext cx="8229600" cy="982663"/>
          </a:xfrm>
        </p:spPr>
        <p:txBody>
          <a:bodyPr/>
          <a:lstStyle/>
          <a:p>
            <a:pPr eaLnBrk="1" hangingPunct="1"/>
            <a:r>
              <a:rPr lang="en-GB" altLang="en-US" dirty="0" smtClean="0"/>
              <a:t>How we </a:t>
            </a:r>
            <a:r>
              <a:rPr lang="en-GB" altLang="en-US" dirty="0" smtClean="0"/>
              <a:t>manage</a:t>
            </a:r>
            <a:endParaRPr lang="en-GB" altLang="en-US" dirty="0" smtClean="0"/>
          </a:p>
        </p:txBody>
      </p:sp>
    </p:spTree>
    <p:extLst>
      <p:ext uri="{BB962C8B-B14F-4D97-AF65-F5344CB8AC3E}">
        <p14:creationId xmlns:p14="http://schemas.microsoft.com/office/powerpoint/2010/main" val="3859339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txBox="1">
            <a:spLocks/>
          </p:cNvSpPr>
          <p:nvPr/>
        </p:nvSpPr>
        <p:spPr bwMode="auto">
          <a:xfrm>
            <a:off x="457200" y="1988840"/>
            <a:ext cx="8229600" cy="4137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spcBef>
                <a:spcPct val="0"/>
              </a:spcBef>
            </a:pPr>
            <a:r>
              <a:rPr lang="en-GB" altLang="en-US" dirty="0" smtClean="0">
                <a:solidFill>
                  <a:srgbClr val="000000"/>
                </a:solidFill>
              </a:rPr>
              <a:t>Patient Opinion data reported to Board each month </a:t>
            </a:r>
          </a:p>
          <a:p>
            <a:pPr eaLnBrk="1" hangingPunct="1">
              <a:spcBef>
                <a:spcPct val="0"/>
              </a:spcBef>
            </a:pPr>
            <a:r>
              <a:rPr lang="en-GB" altLang="en-US" dirty="0" smtClean="0">
                <a:solidFill>
                  <a:srgbClr val="000000"/>
                </a:solidFill>
              </a:rPr>
              <a:t>Staff engagement </a:t>
            </a:r>
          </a:p>
        </p:txBody>
      </p:sp>
      <p:sp>
        <p:nvSpPr>
          <p:cNvPr id="7" name="Title 2"/>
          <p:cNvSpPr>
            <a:spLocks noGrp="1"/>
          </p:cNvSpPr>
          <p:nvPr>
            <p:ph type="title"/>
          </p:nvPr>
        </p:nvSpPr>
        <p:spPr>
          <a:xfrm>
            <a:off x="475496" y="980728"/>
            <a:ext cx="8229600" cy="792088"/>
          </a:xfrm>
        </p:spPr>
        <p:txBody>
          <a:bodyPr/>
          <a:lstStyle/>
          <a:p>
            <a:pPr eaLnBrk="1" hangingPunct="1"/>
            <a:r>
              <a:rPr lang="en-GB" altLang="en-US" dirty="0" smtClean="0"/>
              <a:t>How we use Patient Opinion stories</a:t>
            </a:r>
          </a:p>
        </p:txBody>
      </p:sp>
      <p:grpSp>
        <p:nvGrpSpPr>
          <p:cNvPr id="2" name="Group 1"/>
          <p:cNvGrpSpPr/>
          <p:nvPr/>
        </p:nvGrpSpPr>
        <p:grpSpPr>
          <a:xfrm>
            <a:off x="-8893496" y="598187"/>
            <a:ext cx="8352928" cy="5780650"/>
            <a:chOff x="107504" y="836712"/>
            <a:chExt cx="8352928" cy="578065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505" t="25209" r="24956" b="15419"/>
            <a:stretch/>
          </p:blipFill>
          <p:spPr bwMode="auto">
            <a:xfrm>
              <a:off x="107504" y="836712"/>
              <a:ext cx="4251960" cy="2865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5773" t="28734" r="26047" b="11256"/>
            <a:stretch/>
          </p:blipFill>
          <p:spPr bwMode="auto">
            <a:xfrm>
              <a:off x="4368985" y="836712"/>
              <a:ext cx="4091447" cy="2865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25564" t="29167" r="25588" b="12082"/>
            <a:stretch/>
          </p:blipFill>
          <p:spPr bwMode="auto">
            <a:xfrm>
              <a:off x="2555776" y="3793272"/>
              <a:ext cx="4176464" cy="2824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206010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nodeType="clickEffect">
                                  <p:stCondLst>
                                    <p:cond delay="0"/>
                                  </p:stCondLst>
                                  <p:childTnLst>
                                    <p:animMotion origin="layout" path="M 0.00781 -0.09259 L 1.00799 0.04399 " pathEditMode="relative" rAng="0" ptsTypes="AA">
                                      <p:cBhvr>
                                        <p:cTn id="13" dur="2000" fill="hold"/>
                                        <p:tgtEl>
                                          <p:spTgt spid="2"/>
                                        </p:tgtEl>
                                        <p:attrNameLst>
                                          <p:attrName>ppt_x</p:attrName>
                                          <p:attrName>ppt_y</p:attrName>
                                        </p:attrNameLst>
                                      </p:cBhvr>
                                      <p:rCtr x="50017" y="6829"/>
                                    </p:animMotion>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fade">
                                      <p:cBhvr>
                                        <p:cTn id="18" dur="1000"/>
                                        <p:tgtEl>
                                          <p:spTgt spid="6">
                                            <p:txEl>
                                              <p:pRg st="1" end="1"/>
                                            </p:txEl>
                                          </p:spTgt>
                                        </p:tgtEl>
                                      </p:cBhvr>
                                    </p:animEffect>
                                    <p:anim calcmode="lin" valueType="num">
                                      <p:cBhvr>
                                        <p:cTn id="1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Placeholder 1"/>
          <p:cNvSpPr>
            <a:spLocks noGrp="1"/>
          </p:cNvSpPr>
          <p:nvPr>
            <p:ph type="body" idx="1"/>
          </p:nvPr>
        </p:nvSpPr>
        <p:spPr>
          <a:xfrm>
            <a:off x="457200" y="1600200"/>
            <a:ext cx="8229600" cy="3832225"/>
          </a:xfrm>
        </p:spPr>
        <p:txBody>
          <a:bodyPr/>
          <a:lstStyle/>
          <a:p>
            <a:pPr eaLnBrk="1" hangingPunct="1">
              <a:lnSpc>
                <a:spcPct val="200000"/>
              </a:lnSpc>
              <a:spcBef>
                <a:spcPct val="0"/>
              </a:spcBef>
            </a:pPr>
            <a:r>
              <a:rPr lang="en-GB" altLang="en-US" dirty="0" smtClean="0">
                <a:solidFill>
                  <a:srgbClr val="000000"/>
                </a:solidFill>
              </a:rPr>
              <a:t>ULHT Together Facebook</a:t>
            </a:r>
          </a:p>
          <a:p>
            <a:pPr lvl="1" eaLnBrk="1" hangingPunct="1">
              <a:lnSpc>
                <a:spcPct val="150000"/>
              </a:lnSpc>
              <a:spcBef>
                <a:spcPct val="0"/>
              </a:spcBef>
            </a:pPr>
            <a:r>
              <a:rPr lang="en-GB" altLang="en-US" dirty="0" smtClean="0">
                <a:solidFill>
                  <a:srgbClr val="000000"/>
                </a:solidFill>
              </a:rPr>
              <a:t>Launched December 2015</a:t>
            </a:r>
          </a:p>
          <a:p>
            <a:pPr lvl="1" eaLnBrk="1" hangingPunct="1">
              <a:lnSpc>
                <a:spcPct val="150000"/>
              </a:lnSpc>
              <a:spcBef>
                <a:spcPct val="0"/>
              </a:spcBef>
            </a:pPr>
            <a:r>
              <a:rPr lang="en-GB" altLang="en-US" dirty="0" smtClean="0">
                <a:solidFill>
                  <a:srgbClr val="000000"/>
                </a:solidFill>
              </a:rPr>
              <a:t>Currently </a:t>
            </a:r>
            <a:r>
              <a:rPr lang="en-GB" altLang="en-US" dirty="0" smtClean="0">
                <a:solidFill>
                  <a:srgbClr val="000000"/>
                </a:solidFill>
              </a:rPr>
              <a:t>3,895  </a:t>
            </a:r>
            <a:r>
              <a:rPr lang="en-GB" altLang="en-US" dirty="0" smtClean="0">
                <a:solidFill>
                  <a:srgbClr val="000000"/>
                </a:solidFill>
              </a:rPr>
              <a:t>members of staff from 7,500</a:t>
            </a:r>
          </a:p>
          <a:p>
            <a:pPr lvl="1" eaLnBrk="1" hangingPunct="1">
              <a:lnSpc>
                <a:spcPct val="150000"/>
              </a:lnSpc>
              <a:spcBef>
                <a:spcPct val="0"/>
              </a:spcBef>
            </a:pPr>
            <a:r>
              <a:rPr lang="en-GB" altLang="en-US" dirty="0" smtClean="0">
                <a:solidFill>
                  <a:srgbClr val="000000"/>
                </a:solidFill>
              </a:rPr>
              <a:t>Post positive stories </a:t>
            </a:r>
            <a:r>
              <a:rPr lang="en-GB" altLang="en-US" dirty="0" smtClean="0">
                <a:solidFill>
                  <a:srgbClr val="000000"/>
                </a:solidFill>
              </a:rPr>
              <a:t>only</a:t>
            </a:r>
          </a:p>
          <a:p>
            <a:pPr eaLnBrk="1" hangingPunct="1">
              <a:lnSpc>
                <a:spcPct val="150000"/>
              </a:lnSpc>
              <a:spcBef>
                <a:spcPct val="0"/>
              </a:spcBef>
            </a:pPr>
            <a:r>
              <a:rPr lang="en-GB" altLang="en-US" dirty="0" smtClean="0">
                <a:solidFill>
                  <a:srgbClr val="000000"/>
                </a:solidFill>
              </a:rPr>
              <a:t>Twitter</a:t>
            </a:r>
            <a:endParaRPr lang="en-GB" altLang="en-US" dirty="0" smtClean="0">
              <a:solidFill>
                <a:srgbClr val="000000"/>
              </a:solidFill>
            </a:endParaRPr>
          </a:p>
        </p:txBody>
      </p:sp>
      <p:sp>
        <p:nvSpPr>
          <p:cNvPr id="7171" name="Title 2"/>
          <p:cNvSpPr>
            <a:spLocks noGrp="1"/>
          </p:cNvSpPr>
          <p:nvPr>
            <p:ph type="title"/>
          </p:nvPr>
        </p:nvSpPr>
        <p:spPr>
          <a:xfrm>
            <a:off x="457200" y="358775"/>
            <a:ext cx="8229600" cy="982663"/>
          </a:xfrm>
        </p:spPr>
        <p:txBody>
          <a:bodyPr/>
          <a:lstStyle/>
          <a:p>
            <a:pPr eaLnBrk="1" hangingPunct="1"/>
            <a:r>
              <a:rPr lang="en-GB" altLang="en-US" smtClean="0"/>
              <a:t>Patient Opinion and social media </a:t>
            </a:r>
          </a:p>
        </p:txBody>
      </p:sp>
      <p:sp>
        <p:nvSpPr>
          <p:cNvPr id="6" name="Rounded Rectangular Callout 5"/>
          <p:cNvSpPr/>
          <p:nvPr/>
        </p:nvSpPr>
        <p:spPr>
          <a:xfrm>
            <a:off x="-4068960" y="2924174"/>
            <a:ext cx="3961011" cy="2305025"/>
          </a:xfrm>
          <a:prstGeom prst="wedgeRoundRectCallou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GB" sz="2000" dirty="0"/>
              <a:t>I thinks it’s a great way to share positive feedback, a real morale boost.  We can all check the Patient Opinion site – patients included and negative feedback should be communicated through ward meetings</a:t>
            </a:r>
          </a:p>
        </p:txBody>
      </p:sp>
      <p:sp>
        <p:nvSpPr>
          <p:cNvPr id="11" name="Rounded Rectangular Callout 10"/>
          <p:cNvSpPr/>
          <p:nvPr/>
        </p:nvSpPr>
        <p:spPr>
          <a:xfrm>
            <a:off x="-3924943" y="5397817"/>
            <a:ext cx="3537593" cy="2317055"/>
          </a:xfrm>
          <a:prstGeom prst="wedgeRoundRectCallou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GB" sz="2000" dirty="0"/>
              <a:t>I like to see the positive stories.   However I don’t feel this is the right forum for negative feedback</a:t>
            </a:r>
          </a:p>
        </p:txBody>
      </p:sp>
      <p:sp>
        <p:nvSpPr>
          <p:cNvPr id="12" name="Rounded Rectangular Callout 11"/>
          <p:cNvSpPr/>
          <p:nvPr/>
        </p:nvSpPr>
        <p:spPr>
          <a:xfrm>
            <a:off x="-3924944" y="163513"/>
            <a:ext cx="3673153" cy="2401887"/>
          </a:xfrm>
          <a:prstGeom prst="wedgeRoundRectCallou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GB" sz="2000" dirty="0"/>
              <a:t>Positive patient stories have a great impact on staff morale, especially when we read/hear negative things.  It’s the only place we can escape from it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68544" y="163513"/>
            <a:ext cx="38576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39400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7170">
                                            <p:txEl>
                                              <p:pRg st="1" end="1"/>
                                            </p:txEl>
                                          </p:spTgt>
                                        </p:tgtEl>
                                        <p:attrNameLst>
                                          <p:attrName>style.visibility</p:attrName>
                                        </p:attrNameLst>
                                      </p:cBhvr>
                                      <p:to>
                                        <p:strVal val="visible"/>
                                      </p:to>
                                    </p:set>
                                    <p:animEffect transition="in" filter="fade">
                                      <p:cBhvr>
                                        <p:cTn id="7" dur="1000"/>
                                        <p:tgtEl>
                                          <p:spTgt spid="7170">
                                            <p:txEl>
                                              <p:pRg st="1" end="1"/>
                                            </p:txEl>
                                          </p:spTgt>
                                        </p:tgtEl>
                                      </p:cBhvr>
                                    </p:animEffect>
                                    <p:anim calcmode="lin" valueType="num">
                                      <p:cBhvr>
                                        <p:cTn id="8" dur="1000" fill="hold"/>
                                        <p:tgtEl>
                                          <p:spTgt spid="7170">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17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7170">
                                            <p:txEl>
                                              <p:pRg st="2" end="2"/>
                                            </p:txEl>
                                          </p:spTgt>
                                        </p:tgtEl>
                                        <p:attrNameLst>
                                          <p:attrName>style.visibility</p:attrName>
                                        </p:attrNameLst>
                                      </p:cBhvr>
                                      <p:to>
                                        <p:strVal val="visible"/>
                                      </p:to>
                                    </p:set>
                                    <p:animEffect transition="in" filter="fade">
                                      <p:cBhvr>
                                        <p:cTn id="14" dur="1000"/>
                                        <p:tgtEl>
                                          <p:spTgt spid="7170">
                                            <p:txEl>
                                              <p:pRg st="2" end="2"/>
                                            </p:txEl>
                                          </p:spTgt>
                                        </p:tgtEl>
                                      </p:cBhvr>
                                    </p:animEffect>
                                    <p:anim calcmode="lin" valueType="num">
                                      <p:cBhvr>
                                        <p:cTn id="15" dur="1000" fill="hold"/>
                                        <p:tgtEl>
                                          <p:spTgt spid="7170">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17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7170">
                                            <p:txEl>
                                              <p:pRg st="3" end="3"/>
                                            </p:txEl>
                                          </p:spTgt>
                                        </p:tgtEl>
                                        <p:attrNameLst>
                                          <p:attrName>style.visibility</p:attrName>
                                        </p:attrNameLst>
                                      </p:cBhvr>
                                      <p:to>
                                        <p:strVal val="visible"/>
                                      </p:to>
                                    </p:set>
                                    <p:animEffect transition="in" filter="fade">
                                      <p:cBhvr>
                                        <p:cTn id="21" dur="1000"/>
                                        <p:tgtEl>
                                          <p:spTgt spid="7170">
                                            <p:txEl>
                                              <p:pRg st="3" end="3"/>
                                            </p:txEl>
                                          </p:spTgt>
                                        </p:tgtEl>
                                      </p:cBhvr>
                                    </p:animEffect>
                                    <p:anim calcmode="lin" valueType="num">
                                      <p:cBhvr>
                                        <p:cTn id="22" dur="1000" fill="hold"/>
                                        <p:tgtEl>
                                          <p:spTgt spid="7170">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717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path" presetSubtype="0" accel="50000" decel="50000" fill="hold" grpId="0" nodeType="clickEffect">
                                  <p:stCondLst>
                                    <p:cond delay="0"/>
                                  </p:stCondLst>
                                  <p:childTnLst>
                                    <p:animMotion origin="layout" path="M 0.06684 0.0051 L 0.93316 -0.17847 " pathEditMode="relative" rAng="0" ptsTypes="AA">
                                      <p:cBhvr>
                                        <p:cTn id="27" dur="2000" fill="hold"/>
                                        <p:tgtEl>
                                          <p:spTgt spid="6"/>
                                        </p:tgtEl>
                                        <p:attrNameLst>
                                          <p:attrName>ppt_x</p:attrName>
                                          <p:attrName>ppt_y</p:attrName>
                                        </p:attrNameLst>
                                      </p:cBhvr>
                                      <p:rCtr x="43316" y="-9190"/>
                                    </p:animMotion>
                                  </p:childTnLst>
                                  <p:subTnLst>
                                    <p:set>
                                      <p:cBhvr override="childStyle">
                                        <p:cTn dur="1" fill="hold" display="0" masterRel="nextClick" afterEffect="1"/>
                                        <p:tgtEl>
                                          <p:spTgt spid="6"/>
                                        </p:tgtEl>
                                        <p:attrNameLst>
                                          <p:attrName>style.visibility</p:attrName>
                                        </p:attrNameLst>
                                      </p:cBhvr>
                                      <p:to>
                                        <p:strVal val="hidden"/>
                                      </p:to>
                                    </p:set>
                                  </p:subTnLst>
                                </p:cTn>
                              </p:par>
                              <p:par>
                                <p:cTn id="28" presetID="42" presetClass="path" presetSubtype="0" accel="50000" decel="50000" fill="hold" grpId="0" nodeType="withEffect">
                                  <p:stCondLst>
                                    <p:cond delay="0"/>
                                  </p:stCondLst>
                                  <p:childTnLst>
                                    <p:animMotion origin="layout" path="M 3.88889E-6 1.48148E-6 L 0.66493 -0.16204 " pathEditMode="relative" rAng="0" ptsTypes="AA">
                                      <p:cBhvr>
                                        <p:cTn id="29" dur="2000" fill="hold"/>
                                        <p:tgtEl>
                                          <p:spTgt spid="11"/>
                                        </p:tgtEl>
                                        <p:attrNameLst>
                                          <p:attrName>ppt_x</p:attrName>
                                          <p:attrName>ppt_y</p:attrName>
                                        </p:attrNameLst>
                                      </p:cBhvr>
                                      <p:rCtr x="33247" y="-8102"/>
                                    </p:animMotion>
                                  </p:childTnLst>
                                  <p:subTnLst>
                                    <p:set>
                                      <p:cBhvr override="childStyle">
                                        <p:cTn dur="1" fill="hold" display="0" masterRel="nextClick" afterEffect="1"/>
                                        <p:tgtEl>
                                          <p:spTgt spid="11"/>
                                        </p:tgtEl>
                                        <p:attrNameLst>
                                          <p:attrName>style.visibility</p:attrName>
                                        </p:attrNameLst>
                                      </p:cBhvr>
                                      <p:to>
                                        <p:strVal val="hidden"/>
                                      </p:to>
                                    </p:set>
                                  </p:subTnLst>
                                </p:cTn>
                              </p:par>
                              <p:par>
                                <p:cTn id="30" presetID="42" presetClass="path" presetSubtype="0" accel="50000" decel="50000" fill="hold" grpId="0" nodeType="withEffect">
                                  <p:stCondLst>
                                    <p:cond delay="0"/>
                                  </p:stCondLst>
                                  <p:childTnLst>
                                    <p:animMotion origin="layout" path="M -1.94444E-6 -4.11656E-6 L 0.43316 0.17299 " pathEditMode="relative" rAng="0" ptsTypes="AA">
                                      <p:cBhvr>
                                        <p:cTn id="31" dur="2000" fill="hold"/>
                                        <p:tgtEl>
                                          <p:spTgt spid="12"/>
                                        </p:tgtEl>
                                        <p:attrNameLst>
                                          <p:attrName>ppt_x</p:attrName>
                                          <p:attrName>ppt_y</p:attrName>
                                        </p:attrNameLst>
                                      </p:cBhvr>
                                      <p:rCtr x="21649" y="8649"/>
                                    </p:animMotion>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7170">
                                            <p:txEl>
                                              <p:pRg st="4" end="4"/>
                                            </p:txEl>
                                          </p:spTgt>
                                        </p:tgtEl>
                                        <p:attrNameLst>
                                          <p:attrName>style.visibility</p:attrName>
                                        </p:attrNameLst>
                                      </p:cBhvr>
                                      <p:to>
                                        <p:strVal val="visible"/>
                                      </p:to>
                                    </p:set>
                                    <p:animEffect transition="in" filter="fade">
                                      <p:cBhvr>
                                        <p:cTn id="36" dur="1000"/>
                                        <p:tgtEl>
                                          <p:spTgt spid="7170">
                                            <p:txEl>
                                              <p:pRg st="4" end="4"/>
                                            </p:txEl>
                                          </p:spTgt>
                                        </p:tgtEl>
                                      </p:cBhvr>
                                    </p:animEffect>
                                    <p:anim calcmode="lin" valueType="num">
                                      <p:cBhvr>
                                        <p:cTn id="37" dur="1000" fill="hold"/>
                                        <p:tgtEl>
                                          <p:spTgt spid="7170">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717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nodeType="clickEffect">
                                  <p:stCondLst>
                                    <p:cond delay="0"/>
                                  </p:stCondLst>
                                  <p:childTnLst>
                                    <p:animMotion origin="layout" path="M -4.16667E-6 -2.59259E-6 L -0.84878 -0.00278 " pathEditMode="relative" rAng="0" ptsTypes="AA">
                                      <p:cBhvr>
                                        <p:cTn id="42" dur="2000" fill="hold"/>
                                        <p:tgtEl>
                                          <p:spTgt spid="7"/>
                                        </p:tgtEl>
                                        <p:attrNameLst>
                                          <p:attrName>ppt_x</p:attrName>
                                          <p:attrName>ppt_y</p:attrName>
                                        </p:attrNameLst>
                                      </p:cBhvr>
                                      <p:rCtr x="-42448" y="-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Placeholder 1"/>
          <p:cNvSpPr>
            <a:spLocks noGrp="1"/>
          </p:cNvSpPr>
          <p:nvPr>
            <p:ph type="body" idx="1"/>
          </p:nvPr>
        </p:nvSpPr>
        <p:spPr/>
        <p:txBody>
          <a:bodyPr/>
          <a:lstStyle/>
          <a:p>
            <a:pPr eaLnBrk="1" hangingPunct="1"/>
            <a:r>
              <a:rPr lang="en-GB" altLang="en-US" smtClean="0"/>
              <a:t>Twitter </a:t>
            </a:r>
          </a:p>
        </p:txBody>
      </p:sp>
      <p:sp>
        <p:nvSpPr>
          <p:cNvPr id="9219" name="Title 2"/>
          <p:cNvSpPr>
            <a:spLocks noGrp="1"/>
          </p:cNvSpPr>
          <p:nvPr>
            <p:ph type="title"/>
          </p:nvPr>
        </p:nvSpPr>
        <p:spPr>
          <a:xfrm>
            <a:off x="457200" y="358775"/>
            <a:ext cx="8229600" cy="982663"/>
          </a:xfrm>
        </p:spPr>
        <p:txBody>
          <a:bodyPr/>
          <a:lstStyle/>
          <a:p>
            <a:pPr eaLnBrk="1" hangingPunct="1"/>
            <a:r>
              <a:rPr lang="en-GB" altLang="en-US" smtClean="0"/>
              <a:t>Patient Opinion and social media </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l="26915" t="28217" r="28342" b="11096"/>
          <a:stretch>
            <a:fillRect/>
          </a:stretch>
        </p:blipFill>
        <p:spPr bwMode="auto">
          <a:xfrm>
            <a:off x="9396413" y="1428750"/>
            <a:ext cx="7375525" cy="5313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5362" name="Picture 2" descr="e5baf952-315b-429d-9539-1a40c4edd64d@ulh"/>
          <p:cNvPicPr>
            <a:picLocks noChangeAspect="1" noChangeArrowheads="1"/>
          </p:cNvPicPr>
          <p:nvPr/>
        </p:nvPicPr>
        <p:blipFill>
          <a:blip r:embed="rId4">
            <a:extLst>
              <a:ext uri="{28A0092B-C50C-407E-A947-70E740481C1C}">
                <a14:useLocalDpi xmlns:a14="http://schemas.microsoft.com/office/drawing/2010/main" val="0"/>
              </a:ext>
            </a:extLst>
          </a:blip>
          <a:srcRect b="19472"/>
          <a:stretch>
            <a:fillRect/>
          </a:stretch>
        </p:blipFill>
        <p:spPr bwMode="auto">
          <a:xfrm>
            <a:off x="2195513" y="7100888"/>
            <a:ext cx="5408612"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rcRect t="37317" b="34285"/>
          <a:stretch>
            <a:fillRect/>
          </a:stretch>
        </p:blipFill>
        <p:spPr bwMode="auto">
          <a:xfrm>
            <a:off x="-3349625" y="7461250"/>
            <a:ext cx="3857625" cy="19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789488" y="163513"/>
            <a:ext cx="38576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47128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nodeType="clickEffect">
                                  <p:stCondLst>
                                    <p:cond delay="0"/>
                                  </p:stCondLst>
                                  <p:childTnLst>
                                    <p:animMotion origin="layout" path="M -2.77778E-6 4.22561E-6 L -0.97031 -0.01156 " pathEditMode="relative" rAng="0" ptsTypes="AA">
                                      <p:cBhvr>
                                        <p:cTn id="6" dur="2000" fill="hold"/>
                                        <p:tgtEl>
                                          <p:spTgt spid="4"/>
                                        </p:tgtEl>
                                        <p:attrNameLst>
                                          <p:attrName>ppt_x</p:attrName>
                                          <p:attrName>ppt_y</p:attrName>
                                        </p:attrNameLst>
                                      </p:cBhvr>
                                      <p:rCtr x="-48524" y="-578"/>
                                    </p:animMotion>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42" presetClass="path" presetSubtype="0" accel="50000" decel="50000" fill="hold" nodeType="clickEffect">
                                  <p:stCondLst>
                                    <p:cond delay="0"/>
                                  </p:stCondLst>
                                  <p:childTnLst>
                                    <p:animMotion origin="layout" path="M -2.77778E-6 -2.59259E-6 L 0.48993 -0.01342 " pathEditMode="relative" rAng="0" ptsTypes="AA">
                                      <p:cBhvr>
                                        <p:cTn id="10" dur="2000" fill="hold"/>
                                        <p:tgtEl>
                                          <p:spTgt spid="8"/>
                                        </p:tgtEl>
                                        <p:attrNameLst>
                                          <p:attrName>ppt_x</p:attrName>
                                          <p:attrName>ppt_y</p:attrName>
                                        </p:attrNameLst>
                                      </p:cBhvr>
                                      <p:rCtr x="24497" y="-671"/>
                                    </p:animMotion>
                                  </p:childTnLst>
                                </p:cTn>
                              </p:par>
                              <p:par>
                                <p:cTn id="11" presetID="42" presetClass="path" presetSubtype="0" accel="50000" decel="50000" fill="hold" nodeType="withEffect">
                                  <p:stCondLst>
                                    <p:cond delay="0"/>
                                  </p:stCondLst>
                                  <p:childTnLst>
                                    <p:animMotion origin="layout" path="M 1.94444E-6 -1.11111E-6 L 0.83646 -0.42546 " pathEditMode="relative" rAng="0" ptsTypes="AA">
                                      <p:cBhvr>
                                        <p:cTn id="12" dur="2000" fill="hold"/>
                                        <p:tgtEl>
                                          <p:spTgt spid="7"/>
                                        </p:tgtEl>
                                        <p:attrNameLst>
                                          <p:attrName>ppt_x</p:attrName>
                                          <p:attrName>ppt_y</p:attrName>
                                        </p:attrNameLst>
                                      </p:cBhvr>
                                      <p:rCtr x="41823" y="-21273"/>
                                    </p:animMotion>
                                  </p:childTnLst>
                                </p:cTn>
                              </p:par>
                              <p:par>
                                <p:cTn id="13" presetID="42" presetClass="path" presetSubtype="0" accel="50000" decel="50000" fill="hold" nodeType="withEffect">
                                  <p:stCondLst>
                                    <p:cond delay="0"/>
                                  </p:stCondLst>
                                  <p:childTnLst>
                                    <p:animMotion origin="layout" path="M -3.88889E-6 -3.7037E-6 L 0.16112 -0.81898 " pathEditMode="relative" rAng="0" ptsTypes="AA">
                                      <p:cBhvr>
                                        <p:cTn id="14" dur="2000" fill="hold"/>
                                        <p:tgtEl>
                                          <p:spTgt spid="15362"/>
                                        </p:tgtEl>
                                        <p:attrNameLst>
                                          <p:attrName>ppt_x</p:attrName>
                                          <p:attrName>ppt_y</p:attrName>
                                        </p:attrNameLst>
                                      </p:cBhvr>
                                      <p:rCtr x="8056" y="-4094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6" descr="Basic logo A4 siz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3800" y="273050"/>
            <a:ext cx="36385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2" descr="\\DEPTS-L1\Departments$\Communications\Communications and engagement - new\Design\Logos\ULHT logos\New branding\ulh_final_rg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73025"/>
            <a:ext cx="201612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7544" y="5038150"/>
            <a:ext cx="4408487"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92080" y="5025298"/>
            <a:ext cx="2828925"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Box 5"/>
          <p:cNvSpPr txBox="1">
            <a:spLocks noChangeArrowheads="1"/>
          </p:cNvSpPr>
          <p:nvPr/>
        </p:nvSpPr>
        <p:spPr bwMode="auto">
          <a:xfrm>
            <a:off x="1043608" y="1340768"/>
            <a:ext cx="6932612"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3600" dirty="0">
                <a:latin typeface="Arial Rounded MT Bold" pitchFamily="34" charset="0"/>
              </a:rPr>
              <a:t>Seeking feedback directly from our youngest </a:t>
            </a:r>
            <a:r>
              <a:rPr lang="en-GB" altLang="en-US" sz="3600" dirty="0" smtClean="0">
                <a:latin typeface="Arial Rounded MT Bold" pitchFamily="34" charset="0"/>
              </a:rPr>
              <a:t>patients</a:t>
            </a:r>
          </a:p>
          <a:p>
            <a:pPr algn="ctr" eaLnBrk="1" hangingPunct="1">
              <a:spcBef>
                <a:spcPct val="0"/>
              </a:spcBef>
              <a:buFontTx/>
              <a:buNone/>
            </a:pPr>
            <a:endParaRPr lang="en-GB" altLang="en-US" dirty="0" smtClean="0">
              <a:latin typeface="Arial Rounded MT Bold" pitchFamily="34" charset="0"/>
            </a:endParaRPr>
          </a:p>
          <a:p>
            <a:pPr algn="ctr" eaLnBrk="1" hangingPunct="1">
              <a:spcBef>
                <a:spcPct val="0"/>
              </a:spcBef>
              <a:buFontTx/>
              <a:buNone/>
            </a:pPr>
            <a:endParaRPr lang="en-GB" altLang="en-US" dirty="0">
              <a:latin typeface="Arial Rounded MT Bold" pitchFamily="34" charset="0"/>
            </a:endParaRPr>
          </a:p>
          <a:p>
            <a:pPr algn="ctr" eaLnBrk="1" hangingPunct="1">
              <a:spcBef>
                <a:spcPct val="0"/>
              </a:spcBef>
              <a:buFontTx/>
              <a:buNone/>
            </a:pPr>
            <a:r>
              <a:rPr lang="en-GB" altLang="en-US" sz="2400" dirty="0" smtClean="0">
                <a:latin typeface="Arial Rounded MT Bold" pitchFamily="34" charset="0"/>
              </a:rPr>
              <a:t>Sharon Kidd</a:t>
            </a:r>
          </a:p>
          <a:p>
            <a:pPr algn="ctr" eaLnBrk="1" hangingPunct="1">
              <a:spcBef>
                <a:spcPct val="0"/>
              </a:spcBef>
              <a:buFontTx/>
              <a:buNone/>
            </a:pPr>
            <a:r>
              <a:rPr lang="en-GB" altLang="en-US" sz="2400" dirty="0" smtClean="0">
                <a:latin typeface="Arial Rounded MT Bold" pitchFamily="34" charset="0"/>
              </a:rPr>
              <a:t>Patient Experience Manager </a:t>
            </a:r>
            <a:endParaRPr lang="en-GB" altLang="en-US" sz="2400" dirty="0">
              <a:latin typeface="Arial Rounded MT Bold" pitchFamily="34" charset="0"/>
            </a:endParaRPr>
          </a:p>
        </p:txBody>
      </p:sp>
    </p:spTree>
    <p:extLst>
      <p:ext uri="{BB962C8B-B14F-4D97-AF65-F5344CB8AC3E}">
        <p14:creationId xmlns:p14="http://schemas.microsoft.com/office/powerpoint/2010/main" val="30229262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295</TotalTime>
  <Words>773</Words>
  <Application>Microsoft Office PowerPoint</Application>
  <PresentationFormat>On-screen Show (4:3)</PresentationFormat>
  <Paragraphs>100</Paragraphs>
  <Slides>18</Slides>
  <Notes>3</Notes>
  <HiddenSlides>4</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The ULHT Patient Opinion journey since 2011</vt:lpstr>
      <vt:lpstr>So why do we use Patient Opinion?</vt:lpstr>
      <vt:lpstr>A CEO’s perspective </vt:lpstr>
      <vt:lpstr>How we manage</vt:lpstr>
      <vt:lpstr>How we use Patient Opinion stories</vt:lpstr>
      <vt:lpstr>Patient Opinion and social media </vt:lpstr>
      <vt:lpstr>Patient Opinion and social media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United Lincolnshire Hospitals NHS Trust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Authorised User</dc:creator>
  <cp:lastModifiedBy>Sharon Kidd, Patient Experience Manager (ULHT)</cp:lastModifiedBy>
  <cp:revision>36</cp:revision>
  <dcterms:created xsi:type="dcterms:W3CDTF">2011-03-01T10:36:34Z</dcterms:created>
  <dcterms:modified xsi:type="dcterms:W3CDTF">2017-03-07T19:42:01Z</dcterms:modified>
</cp:coreProperties>
</file>