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77" r:id="rId4"/>
    <p:sldId id="257" r:id="rId5"/>
    <p:sldId id="266" r:id="rId6"/>
    <p:sldId id="264" r:id="rId7"/>
    <p:sldId id="269" r:id="rId8"/>
    <p:sldId id="275" r:id="rId9"/>
    <p:sldId id="271" r:id="rId10"/>
    <p:sldId id="273" r:id="rId11"/>
    <p:sldId id="274" r:id="rId12"/>
    <p:sldId id="270" r:id="rId13"/>
    <p:sldId id="268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FF"/>
    <a:srgbClr val="00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2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BD184-C960-4816-88B6-C68043B8957B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D6C3C-BF13-4F53-9973-6F7BC3677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01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Culture and the journey of the Trust 2008-2017</a:t>
            </a:r>
          </a:p>
          <a:p>
            <a:r>
              <a:rPr lang="en-GB" dirty="0"/>
              <a:t>Post</a:t>
            </a:r>
            <a:r>
              <a:rPr lang="en-GB" baseline="0" dirty="0"/>
              <a:t> Francis</a:t>
            </a:r>
          </a:p>
          <a:p>
            <a:r>
              <a:rPr lang="en-GB" baseline="0" dirty="0"/>
              <a:t>Shifting the culture, open, responsive and focused on service change</a:t>
            </a:r>
          </a:p>
          <a:p>
            <a:r>
              <a:rPr lang="en-GB" baseline="0" dirty="0"/>
              <a:t>Patient Opinion</a:t>
            </a:r>
            <a:r>
              <a:rPr lang="en-GB" dirty="0"/>
              <a:t>.</a:t>
            </a:r>
            <a:r>
              <a:rPr lang="en-GB" baseline="0" dirty="0"/>
              <a:t> How does it make a difference?</a:t>
            </a:r>
          </a:p>
          <a:p>
            <a:r>
              <a:rPr lang="en-GB" baseline="0" dirty="0"/>
              <a:t>Stories engage and capture </a:t>
            </a:r>
            <a:r>
              <a:rPr lang="en-GB" dirty="0"/>
              <a:t>patient</a:t>
            </a:r>
            <a:r>
              <a:rPr lang="en-GB" baseline="0" dirty="0"/>
              <a:t> experience in a different way</a:t>
            </a:r>
            <a:r>
              <a:rPr lang="en-GB" dirty="0"/>
              <a:t> to </a:t>
            </a:r>
            <a:r>
              <a:rPr lang="en-GB" baseline="0" dirty="0"/>
              <a:t> surveys </a:t>
            </a:r>
            <a:r>
              <a:rPr lang="en-GB" dirty="0"/>
              <a:t> which still provide us with a breadth of feedback but greater</a:t>
            </a:r>
            <a:r>
              <a:rPr lang="en-GB" baseline="0" dirty="0"/>
              <a:t> choice in how to leave feedback</a:t>
            </a:r>
            <a:r>
              <a:rPr lang="en-GB" dirty="0"/>
              <a:t> is increasingly popular.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00A5EA-96ED-432B-BCAF-CB75F2017ED3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95683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Next three years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Themed feedback wards community </a:t>
            </a:r>
            <a:r>
              <a:rPr lang="en-GB" baseline="0" dirty="0"/>
              <a:t> </a:t>
            </a:r>
            <a:r>
              <a:rPr lang="en-GB" baseline="0" dirty="0" err="1"/>
              <a:t>etc</a:t>
            </a: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Tech helping us to achieve change e.g. Change trigger alerts on PO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D6C3C-BF13-4F53-9973-6F7BC36778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22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Openess</a:t>
            </a:r>
            <a:r>
              <a:rPr lang="en-GB" dirty="0"/>
              <a:t>:  All our feedback is</a:t>
            </a:r>
            <a:r>
              <a:rPr lang="en-GB" baseline="0" dirty="0"/>
              <a:t> visible and accessible</a:t>
            </a:r>
          </a:p>
          <a:p>
            <a:r>
              <a:rPr lang="en-GB" baseline="0" dirty="0"/>
              <a:t>Listening and responding to feedback . </a:t>
            </a:r>
          </a:p>
          <a:p>
            <a:r>
              <a:rPr lang="en-GB" baseline="0" dirty="0"/>
              <a:t>Stories</a:t>
            </a:r>
            <a:r>
              <a:rPr lang="en-GB" dirty="0"/>
              <a:t> </a:t>
            </a:r>
            <a:r>
              <a:rPr lang="en-GB" baseline="0" dirty="0"/>
              <a:t>on PO have been shared thousands of times and changes have been made as a result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D6C3C-BF13-4F53-9973-6F7BC36778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61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Active Listening  -  staff empathy </a:t>
            </a:r>
          </a:p>
          <a:p>
            <a:r>
              <a:rPr lang="en-GB" dirty="0"/>
              <a:t>Being honest</a:t>
            </a:r>
          </a:p>
          <a:p>
            <a:r>
              <a:rPr lang="en-GB" dirty="0"/>
              <a:t>No corporate responses - individual and focused on the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00A5EA-96ED-432B-BCAF-CB75F2017ED3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0893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Numbers on PO activity, knowing who reads the stories</a:t>
            </a:r>
          </a:p>
          <a:p>
            <a:r>
              <a:rPr lang="en-GB" dirty="0"/>
              <a:t>Engaging staff</a:t>
            </a:r>
          </a:p>
          <a:p>
            <a:r>
              <a:rPr lang="en-GB" dirty="0"/>
              <a:t>What happens and how</a:t>
            </a:r>
          </a:p>
          <a:p>
            <a:r>
              <a:rPr lang="en-GB" dirty="0"/>
              <a:t>Vexatious posting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D6C3C-BF13-4F53-9973-6F7BC36778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4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D6C3C-BF13-4F53-9973-6F7BC36778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334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D6C3C-BF13-4F53-9973-6F7BC36778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896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D6C3C-BF13-4F53-9973-6F7BC36778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997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D6C3C-BF13-4F53-9973-6F7BC36778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166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power of Patient Opinion to help improve services and lives</a:t>
            </a:r>
          </a:p>
          <a:p>
            <a:r>
              <a:rPr lang="en-GB" dirty="0"/>
              <a:t>Staff are trusted to</a:t>
            </a:r>
            <a:r>
              <a:rPr lang="en-GB" baseline="0" dirty="0"/>
              <a:t> capture and act on feedback.</a:t>
            </a:r>
          </a:p>
          <a:p>
            <a:r>
              <a:rPr lang="en-GB" baseline="0" dirty="0"/>
              <a:t>Teams own</a:t>
            </a:r>
            <a:r>
              <a:rPr lang="en-GB" dirty="0"/>
              <a:t> their own feedback</a:t>
            </a:r>
          </a:p>
          <a:p>
            <a:r>
              <a:rPr lang="en-GB" dirty="0"/>
              <a:t>Staff are empowered </a:t>
            </a:r>
          </a:p>
          <a:p>
            <a:r>
              <a:rPr lang="en-GB" dirty="0"/>
              <a:t>Embedded in training L &amp; D etc.</a:t>
            </a:r>
          </a:p>
          <a:p>
            <a:r>
              <a:rPr lang="en-GB"/>
              <a:t>The Involvement </a:t>
            </a:r>
            <a:r>
              <a:rPr lang="en-GB" dirty="0"/>
              <a:t>Team and the Trust  board re-visit reports every three months and a year on with an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D6C3C-BF13-4F53-9973-6F7BC36778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74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0061-D669-43F6-B02F-FC5E937FEA8F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934A-0DFB-4337-A826-6188C51E3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0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0061-D669-43F6-B02F-FC5E937FEA8F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934A-0DFB-4337-A826-6188C51E3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5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0061-D669-43F6-B02F-FC5E937FEA8F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934A-0DFB-4337-A826-6188C51E3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73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9466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4236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50651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6762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82930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773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 userDrawn="1"/>
        </p:nvGrpSpPr>
        <p:grpSpPr bwMode="auto">
          <a:xfrm>
            <a:off x="5402263" y="7938"/>
            <a:ext cx="3741737" cy="1023937"/>
            <a:chOff x="5402946" y="8388"/>
            <a:chExt cx="3741054" cy="1023457"/>
          </a:xfrm>
        </p:grpSpPr>
        <p:pic>
          <p:nvPicPr>
            <p:cNvPr id="3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946" y="8388"/>
              <a:ext cx="3741054" cy="1023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8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46" y="282667"/>
              <a:ext cx="3298854" cy="39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45004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463031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0061-D669-43F6-B02F-FC5E937FEA8F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934A-0DFB-4337-A826-6188C51E3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115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93877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22873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9778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06385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02552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51996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9937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01037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25799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 userDrawn="1"/>
        </p:nvGrpSpPr>
        <p:grpSpPr bwMode="auto">
          <a:xfrm>
            <a:off x="5402263" y="7938"/>
            <a:ext cx="3741737" cy="1023937"/>
            <a:chOff x="5402946" y="8388"/>
            <a:chExt cx="3741054" cy="1023457"/>
          </a:xfrm>
        </p:grpSpPr>
        <p:pic>
          <p:nvPicPr>
            <p:cNvPr id="3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946" y="8388"/>
              <a:ext cx="3741054" cy="1023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8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46" y="282667"/>
              <a:ext cx="3298854" cy="39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1450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0061-D669-43F6-B02F-FC5E937FEA8F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934A-0DFB-4337-A826-6188C51E3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232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801552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29564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98987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13850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0061-D669-43F6-B02F-FC5E937FEA8F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934A-0DFB-4337-A826-6188C51E3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97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0061-D669-43F6-B02F-FC5E937FEA8F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934A-0DFB-4337-A826-6188C51E3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6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0061-D669-43F6-B02F-FC5E937FEA8F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934A-0DFB-4337-A826-6188C51E3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6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0061-D669-43F6-B02F-FC5E937FEA8F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934A-0DFB-4337-A826-6188C51E3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4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0061-D669-43F6-B02F-FC5E937FEA8F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934A-0DFB-4337-A826-6188C51E3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99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0061-D669-43F6-B02F-FC5E937FEA8F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934A-0DFB-4337-A826-6188C51E3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63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30061-D669-43F6-B02F-FC5E937FEA8F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2934A-0DFB-4337-A826-6188C51E3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9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1304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EEF7F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 userDrawn="1"/>
        </p:nvSpPr>
        <p:spPr bwMode="auto">
          <a:xfrm>
            <a:off x="0" y="3933825"/>
            <a:ext cx="9144000" cy="29241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 userDrawn="1"/>
        </p:nvSpPr>
        <p:spPr bwMode="auto">
          <a:xfrm>
            <a:off x="0" y="2093913"/>
            <a:ext cx="9144000" cy="214312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 userDrawn="1"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5126" name="Group 6"/>
          <p:cNvGrpSpPr>
            <a:grpSpLocks/>
          </p:cNvGrpSpPr>
          <p:nvPr userDrawn="1"/>
        </p:nvGrpSpPr>
        <p:grpSpPr bwMode="auto">
          <a:xfrm>
            <a:off x="5345113" y="174625"/>
            <a:ext cx="3594100" cy="858838"/>
            <a:chOff x="3367" y="110"/>
            <a:chExt cx="2264" cy="541"/>
          </a:xfrm>
        </p:grpSpPr>
        <p:pic>
          <p:nvPicPr>
            <p:cNvPr id="5130" name="Picture 7" descr="untitled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044" b="58981"/>
            <a:stretch>
              <a:fillRect/>
            </a:stretch>
          </p:blipFill>
          <p:spPr bwMode="auto">
            <a:xfrm>
              <a:off x="3367" y="110"/>
              <a:ext cx="1742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8" descr="nhs2"/>
            <p:cNvPicPr>
              <a:picLocks noChangeAspect="1" noChangeArrowheads="1"/>
            </p:cNvPicPr>
            <p:nvPr/>
          </p:nvPicPr>
          <p:blipFill>
            <a:blip r:embed="rId14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160"/>
              <a:ext cx="451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9" descr="nhs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" y="331"/>
              <a:ext cx="58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0" descr="Pictu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86"/>
            <a:stretch>
              <a:fillRect/>
            </a:stretch>
          </p:blipFill>
          <p:spPr bwMode="auto">
            <a:xfrm>
              <a:off x="3931" y="493"/>
              <a:ext cx="170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" name="Picture 11" descr="positive white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8"/>
            <a:ext cx="22129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128" name="Picture 14" descr="Picture2"/>
          <p:cNvPicPr>
            <a:picLocks noChangeAspect="1" noChangeArrowheads="1"/>
          </p:cNvPicPr>
          <p:nvPr userDrawn="1"/>
        </p:nvPicPr>
        <p:blipFill>
          <a:blip r:embed="rId18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833438"/>
            <a:ext cx="15668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 descr="Picture2"/>
          <p:cNvPicPr>
            <a:picLocks noChangeAspect="1" noChangeArrowheads="1"/>
          </p:cNvPicPr>
          <p:nvPr userDrawn="1"/>
        </p:nvPicPr>
        <p:blipFill>
          <a:blip r:embed="rId19">
            <a:lum bright="-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168275"/>
            <a:ext cx="22225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66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1304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EEF7F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 userDrawn="1"/>
        </p:nvSpPr>
        <p:spPr bwMode="auto">
          <a:xfrm>
            <a:off x="0" y="3933825"/>
            <a:ext cx="9144000" cy="29241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 userDrawn="1"/>
        </p:nvSpPr>
        <p:spPr bwMode="auto">
          <a:xfrm>
            <a:off x="0" y="2093913"/>
            <a:ext cx="9144000" cy="214312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 userDrawn="1"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5126" name="Group 6"/>
          <p:cNvGrpSpPr>
            <a:grpSpLocks/>
          </p:cNvGrpSpPr>
          <p:nvPr userDrawn="1"/>
        </p:nvGrpSpPr>
        <p:grpSpPr bwMode="auto">
          <a:xfrm>
            <a:off x="5345113" y="174625"/>
            <a:ext cx="3594100" cy="858838"/>
            <a:chOff x="3367" y="110"/>
            <a:chExt cx="2264" cy="541"/>
          </a:xfrm>
        </p:grpSpPr>
        <p:pic>
          <p:nvPicPr>
            <p:cNvPr id="5130" name="Picture 7" descr="untitled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044" b="58981"/>
            <a:stretch>
              <a:fillRect/>
            </a:stretch>
          </p:blipFill>
          <p:spPr bwMode="auto">
            <a:xfrm>
              <a:off x="3367" y="110"/>
              <a:ext cx="1742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8" descr="nhs2"/>
            <p:cNvPicPr>
              <a:picLocks noChangeAspect="1" noChangeArrowheads="1"/>
            </p:cNvPicPr>
            <p:nvPr/>
          </p:nvPicPr>
          <p:blipFill>
            <a:blip r:embed="rId14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160"/>
              <a:ext cx="451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9" descr="nhs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" y="331"/>
              <a:ext cx="58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0" descr="Pictu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86"/>
            <a:stretch>
              <a:fillRect/>
            </a:stretch>
          </p:blipFill>
          <p:spPr bwMode="auto">
            <a:xfrm>
              <a:off x="3931" y="493"/>
              <a:ext cx="170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" name="Picture 11" descr="positive white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8"/>
            <a:ext cx="22129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128" name="Picture 14" descr="Picture2"/>
          <p:cNvPicPr>
            <a:picLocks noChangeAspect="1" noChangeArrowheads="1"/>
          </p:cNvPicPr>
          <p:nvPr userDrawn="1"/>
        </p:nvPicPr>
        <p:blipFill>
          <a:blip r:embed="rId18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833438"/>
            <a:ext cx="15668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 descr="Picture2"/>
          <p:cNvPicPr>
            <a:picLocks noChangeAspect="1" noChangeArrowheads="1"/>
          </p:cNvPicPr>
          <p:nvPr userDrawn="1"/>
        </p:nvPicPr>
        <p:blipFill>
          <a:blip r:embed="rId19">
            <a:lum bright="-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168275"/>
            <a:ext cx="22225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71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eedback.nottinghamshirehealthcare.nhs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02" y="2357678"/>
            <a:ext cx="2975703" cy="297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932040" y="5597535"/>
            <a:ext cx="2016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i="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 Danforth</a:t>
            </a:r>
          </a:p>
        </p:txBody>
      </p:sp>
      <p:sp>
        <p:nvSpPr>
          <p:cNvPr id="7" name="Rectangle 6"/>
          <p:cNvSpPr/>
          <p:nvPr/>
        </p:nvSpPr>
        <p:spPr>
          <a:xfrm>
            <a:off x="727151" y="6436605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800" i="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 of Involvement &amp; Experience </a:t>
            </a:r>
            <a:endParaRPr lang="en-GB" sz="1800" i="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833" y="4437112"/>
            <a:ext cx="371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altLang="en-US" sz="1800" b="1" i="0" dirty="0">
              <a:solidFill>
                <a:srgbClr val="6666FF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9802" y="6436605"/>
            <a:ext cx="365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Involvement &amp; Experience Officer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6" y="2357678"/>
            <a:ext cx="2810560" cy="325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9672" y="5597535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Paul Sanguinazzi</a:t>
            </a:r>
          </a:p>
        </p:txBody>
      </p:sp>
      <p:sp>
        <p:nvSpPr>
          <p:cNvPr id="5" name="Rectangle 4"/>
          <p:cNvSpPr/>
          <p:nvPr/>
        </p:nvSpPr>
        <p:spPr>
          <a:xfrm>
            <a:off x="975652" y="1182652"/>
            <a:ext cx="7340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CC0066"/>
                </a:solidFill>
              </a:rPr>
              <a:t>Patient Opinion in mental health care Continuing the journey…</a:t>
            </a:r>
          </a:p>
        </p:txBody>
      </p:sp>
    </p:spTree>
    <p:extLst>
      <p:ext uri="{BB962C8B-B14F-4D97-AF65-F5344CB8AC3E}">
        <p14:creationId xmlns:p14="http://schemas.microsoft.com/office/powerpoint/2010/main" val="96657237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5534"/>
            <a:ext cx="6058973" cy="45906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60" y="2864065"/>
            <a:ext cx="2910314" cy="19423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51519" y="112474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CC0066"/>
                </a:solidFill>
              </a:rPr>
              <a:t>Changes</a:t>
            </a:r>
          </a:p>
        </p:txBody>
      </p:sp>
    </p:spTree>
    <p:extLst>
      <p:ext uri="{BB962C8B-B14F-4D97-AF65-F5344CB8AC3E}">
        <p14:creationId xmlns:p14="http://schemas.microsoft.com/office/powerpoint/2010/main" val="48578352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413338"/>
            <a:ext cx="74888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FF"/>
                </a:solidFill>
              </a:rPr>
              <a:t>Trust Commitment in times of austerity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FF"/>
                </a:solidFill>
              </a:rPr>
              <a:t>Making feedback visible and 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FF"/>
                </a:solidFill>
              </a:rPr>
              <a:t>Focused feedback for service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FF"/>
                </a:solidFill>
              </a:rPr>
              <a:t>Volunteer feedback collectors</a:t>
            </a:r>
          </a:p>
          <a:p>
            <a:endParaRPr lang="en-GB" sz="24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FF"/>
                </a:solidFill>
              </a:rPr>
              <a:t>Technology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484784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dirty="0">
                <a:solidFill>
                  <a:srgbClr val="CC0066"/>
                </a:solidFill>
              </a:rPr>
              <a:t>The Future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22195"/>
            <a:ext cx="3144854" cy="21031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94597"/>
            <a:ext cx="2854257" cy="183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58879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Content Placeholder 4" descr="http://emilysquotes.com/wp-content/uploads/2015/07/When-you-talk-you-are-only-repeating-what-you-already-know.-But-if-you-listen-you-may-learn-something-new.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55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801469"/>
            <a:ext cx="10633181" cy="797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95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96793" y="1290826"/>
            <a:ext cx="8664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3600" b="1" dirty="0" err="1">
                <a:solidFill>
                  <a:srgbClr val="CC0066"/>
                </a:solidFill>
                <a:latin typeface="GillSans-Bold"/>
              </a:rPr>
              <a:t>Openess</a:t>
            </a:r>
            <a:r>
              <a:rPr lang="en-GB" altLang="en-US" sz="3600" dirty="0">
                <a:solidFill>
                  <a:srgbClr val="CC0066"/>
                </a:solidFill>
                <a:latin typeface="GillSans-Bold"/>
              </a:rPr>
              <a:t> </a:t>
            </a:r>
            <a:r>
              <a:rPr lang="en-GB" altLang="en-US" sz="3200" dirty="0">
                <a:solidFill>
                  <a:srgbClr val="CC0066"/>
                </a:solidFill>
                <a:latin typeface="GillSans-Bold"/>
              </a:rPr>
              <a:t>Our Patient Experience Website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6713" y="3688452"/>
            <a:ext cx="8288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01605" y="5877272"/>
            <a:ext cx="7759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2400" b="1" dirty="0">
                <a:solidFill>
                  <a:srgbClr val="FFFF00"/>
                </a:solidFill>
                <a:latin typeface="Century Gothic" pitchFamily="34" charset="0"/>
                <a:hlinkClick r:id="rId3"/>
              </a:rPr>
              <a:t>http://feedback.nottinghamshirehealthcare.nhs.uk</a:t>
            </a:r>
            <a:endParaRPr lang="en-GB" altLang="en-US" sz="2400" b="1" dirty="0">
              <a:solidFill>
                <a:srgbClr val="FFFF00"/>
              </a:solidFill>
              <a:latin typeface="Century Gothic" pitchFamily="34" charset="0"/>
            </a:endParaRPr>
          </a:p>
          <a:p>
            <a:pPr algn="ctr" eaLnBrk="1" hangingPunct="1"/>
            <a:endParaRPr lang="en-GB" altLang="en-US" sz="2400" b="1" dirty="0">
              <a:solidFill>
                <a:srgbClr val="FFFF00"/>
              </a:solidFill>
              <a:latin typeface="Century Gothic" pitchFamily="34" charset="0"/>
            </a:endParaRPr>
          </a:p>
          <a:p>
            <a:pPr algn="ctr" eaLnBrk="1" hangingPunct="1"/>
            <a:endParaRPr lang="en-GB" altLang="en-US" sz="2400" b="1" dirty="0">
              <a:solidFill>
                <a:srgbClr val="3333CC"/>
              </a:solidFill>
              <a:latin typeface="Century Gothic" pitchFamily="34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55" y="2012052"/>
            <a:ext cx="437991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012052"/>
            <a:ext cx="4251325" cy="38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41102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0933"/>
            <a:ext cx="4752528" cy="230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11719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CC0066"/>
                </a:solidFill>
              </a:rPr>
              <a:t>Listening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92" y="3861048"/>
            <a:ext cx="393858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57630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835" y="2741902"/>
            <a:ext cx="7772400" cy="1500187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1" dirty="0">
                <a:solidFill>
                  <a:srgbClr val="0000FF"/>
                </a:solidFill>
                <a:latin typeface="Calibri" panose="020F0502020204030204" pitchFamily="34" charset="0"/>
              </a:rPr>
              <a:t>‘’We have run out of superlatives to describe the work that Vicky does for Rowan 1 and Rowan 2. She does a superb job to a very high standard- I will be sure to pass on your feedback, which I'm sure she will be very appreciative of.’’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99"/>
              </a:solidFill>
            </a:endParaRPr>
          </a:p>
          <a:p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484784"/>
            <a:ext cx="3331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CC0066"/>
                </a:solidFill>
              </a:rPr>
              <a:t>Engaging Staff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398" y="3861048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CC0066"/>
                </a:solidFill>
                <a:latin typeface="Calibri" panose="020F0502020204030204" pitchFamily="34" charset="0"/>
              </a:rPr>
              <a:t>‘’Having just recently transferred to this ward, I have to say the care and professionalism shown to my family member has in my opinion been nothing short of appalling’’ - </a:t>
            </a:r>
            <a:r>
              <a:rPr lang="en-GB" sz="2000" dirty="0">
                <a:solidFill>
                  <a:srgbClr val="CC0066"/>
                </a:solidFill>
                <a:latin typeface="Calibri" panose="020F0502020204030204" pitchFamily="34" charset="0"/>
              </a:rPr>
              <a:t>Thurland Ward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1128"/>
            <a:ext cx="2370137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1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714500"/>
            <a:ext cx="82486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375" y="1166005"/>
            <a:ext cx="88963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dirty="0">
                <a:solidFill>
                  <a:srgbClr val="CC0066"/>
                </a:solidFill>
              </a:rPr>
              <a:t>Positive Feedback</a:t>
            </a:r>
          </a:p>
        </p:txBody>
      </p:sp>
    </p:spTree>
    <p:extLst>
      <p:ext uri="{BB962C8B-B14F-4D97-AF65-F5344CB8AC3E}">
        <p14:creationId xmlns:p14="http://schemas.microsoft.com/office/powerpoint/2010/main" val="61679307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288" y="1038225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CC0066"/>
                </a:solidFill>
                <a:latin typeface="+mn-lt"/>
              </a:rPr>
              <a:t>Responding to Negative Feedback  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612900"/>
            <a:ext cx="5257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2439988"/>
            <a:ext cx="5667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5000"/>
            <a:ext cx="5753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5399088"/>
            <a:ext cx="57531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91666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955675"/>
            <a:ext cx="53244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3009900"/>
            <a:ext cx="50101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5695950" y="2305050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ED008C"/>
                </a:solidFill>
              </a:rPr>
              <a:t>1 Apology &amp; Thanks</a:t>
            </a:r>
          </a:p>
        </p:txBody>
      </p:sp>
      <p:sp>
        <p:nvSpPr>
          <p:cNvPr id="61445" name="TextBox 3"/>
          <p:cNvSpPr txBox="1">
            <a:spLocks noChangeArrowheads="1"/>
          </p:cNvSpPr>
          <p:nvPr/>
        </p:nvSpPr>
        <p:spPr bwMode="auto">
          <a:xfrm>
            <a:off x="214313" y="3402013"/>
            <a:ext cx="2979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ED008C"/>
                </a:solidFill>
              </a:rPr>
              <a:t>2 Positive acknowledgment</a:t>
            </a:r>
          </a:p>
        </p:txBody>
      </p:sp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181475"/>
            <a:ext cx="51530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Box 4"/>
          <p:cNvSpPr txBox="1">
            <a:spLocks noChangeArrowheads="1"/>
          </p:cNvSpPr>
          <p:nvPr/>
        </p:nvSpPr>
        <p:spPr bwMode="auto">
          <a:xfrm>
            <a:off x="5876925" y="4495800"/>
            <a:ext cx="149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ED008C"/>
                </a:solidFill>
              </a:rPr>
              <a:t>3 Discussion</a:t>
            </a:r>
          </a:p>
        </p:txBody>
      </p:sp>
      <p:pic>
        <p:nvPicPr>
          <p:cNvPr id="614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5372100"/>
            <a:ext cx="5181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TextBox 5"/>
          <p:cNvSpPr txBox="1">
            <a:spLocks noChangeArrowheads="1"/>
          </p:cNvSpPr>
          <p:nvPr/>
        </p:nvSpPr>
        <p:spPr bwMode="auto">
          <a:xfrm>
            <a:off x="285750" y="5716588"/>
            <a:ext cx="287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ED008C"/>
                </a:solidFill>
              </a:rPr>
              <a:t>4 Explanation not excuses</a:t>
            </a:r>
          </a:p>
        </p:txBody>
      </p:sp>
    </p:spTree>
    <p:extLst>
      <p:ext uri="{BB962C8B-B14F-4D97-AF65-F5344CB8AC3E}">
        <p14:creationId xmlns:p14="http://schemas.microsoft.com/office/powerpoint/2010/main" val="166847450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6" y="2390264"/>
            <a:ext cx="7932369" cy="379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1"/>
          <p:cNvSpPr txBox="1">
            <a:spLocks noChangeArrowheads="1"/>
          </p:cNvSpPr>
          <p:nvPr/>
        </p:nvSpPr>
        <p:spPr bwMode="auto">
          <a:xfrm>
            <a:off x="381000" y="1504950"/>
            <a:ext cx="65883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CC0066"/>
                </a:solidFill>
              </a:rPr>
              <a:t>5 Follow Up  &amp; Offer of Support</a:t>
            </a:r>
          </a:p>
        </p:txBody>
      </p:sp>
    </p:spTree>
    <p:extLst>
      <p:ext uri="{BB962C8B-B14F-4D97-AF65-F5344CB8AC3E}">
        <p14:creationId xmlns:p14="http://schemas.microsoft.com/office/powerpoint/2010/main" val="281068729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volvement title">
  <a:themeElements>
    <a:clrScheme name="Involvement 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volvement 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volvement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olvement 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olvement 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olvement 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olvement 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olvement 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olvement 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olvement 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olvement 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olvement 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olvement 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olvement 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nvolvement title">
  <a:themeElements>
    <a:clrScheme name="Involvement 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volvement 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volvement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olvement 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olvement 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olvement 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olvement 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olvement 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olvement 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olvement 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olvement 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olvement 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olvement 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olvement 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397</Words>
  <Application>Microsoft Office PowerPoint</Application>
  <PresentationFormat>On-screen Show (4:3)</PresentationFormat>
  <Paragraphs>65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GillSans-Bold</vt:lpstr>
      <vt:lpstr>Tahoma</vt:lpstr>
      <vt:lpstr>Office Theme</vt:lpstr>
      <vt:lpstr>1_Involvement title</vt:lpstr>
      <vt:lpstr>2_Involvement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Nottinghamshire Healthcare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</dc:title>
  <dc:creator>NottsHC</dc:creator>
  <cp:lastModifiedBy>James Munro</cp:lastModifiedBy>
  <cp:revision>38</cp:revision>
  <dcterms:created xsi:type="dcterms:W3CDTF">2017-03-03T09:14:07Z</dcterms:created>
  <dcterms:modified xsi:type="dcterms:W3CDTF">2017-03-07T16:46:24Z</dcterms:modified>
</cp:coreProperties>
</file>