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476" r:id="rId2"/>
    <p:sldId id="577" r:id="rId3"/>
    <p:sldId id="601" r:id="rId4"/>
    <p:sldId id="602" r:id="rId5"/>
    <p:sldId id="578" r:id="rId6"/>
    <p:sldId id="603" r:id="rId7"/>
    <p:sldId id="579" r:id="rId8"/>
    <p:sldId id="580" r:id="rId9"/>
    <p:sldId id="581" r:id="rId10"/>
    <p:sldId id="604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13" r:id="rId20"/>
    <p:sldId id="614" r:id="rId21"/>
    <p:sldId id="615" r:id="rId22"/>
    <p:sldId id="616" r:id="rId23"/>
    <p:sldId id="617" r:id="rId24"/>
    <p:sldId id="618" r:id="rId25"/>
    <p:sldId id="619" r:id="rId26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6327FE03-37D3-424C-A404-F808E3152028}">
          <p14:sldIdLst>
            <p14:sldId id="476"/>
            <p14:sldId id="577"/>
            <p14:sldId id="601"/>
            <p14:sldId id="602"/>
            <p14:sldId id="578"/>
            <p14:sldId id="603"/>
            <p14:sldId id="579"/>
            <p14:sldId id="580"/>
            <p14:sldId id="581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053"/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107" d="100"/>
          <a:sy n="107" d="100"/>
        </p:scale>
        <p:origin x="52" y="1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3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1214438"/>
            <a:ext cx="4371975" cy="32781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32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ames.munro@patientopinion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communities/blogs/_layouts/ihi/community/blog/itemview.aspx?List=7d1126ec-8f63-4a3b-9926-c44ea3036813&amp;ID=315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645024"/>
            <a:ext cx="7772400" cy="648072"/>
          </a:xfrm>
        </p:spPr>
        <p:txBody>
          <a:bodyPr/>
          <a:lstStyle/>
          <a:p>
            <a:r>
              <a:rPr lang="en-GB" altLang="en-US" sz="3200" dirty="0">
                <a:solidFill>
                  <a:srgbClr val="B10053"/>
                </a:solidFill>
              </a:rPr>
              <a:t>people helping health/care get better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157192"/>
            <a:ext cx="7016750" cy="1152128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  <a:hlinkClick r:id="rId2"/>
              </a:rPr>
              <a:t>james.munro@careopinion.org.uk</a:t>
            </a:r>
            <a:endParaRPr lang="en-GB" altLang="en-US" sz="2000" dirty="0">
              <a:solidFill>
                <a:srgbClr val="6600FF"/>
              </a:solidFill>
            </a:endParaRPr>
          </a:p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@jamesfm55</a:t>
            </a:r>
          </a:p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@</a:t>
            </a:r>
            <a:r>
              <a:rPr lang="en-GB" altLang="en-US" sz="2000" dirty="0" err="1">
                <a:solidFill>
                  <a:srgbClr val="6600FF"/>
                </a:solidFill>
              </a:rPr>
              <a:t>careopinion</a:t>
            </a:r>
            <a:endParaRPr lang="en-GB" altLang="en-US" sz="2000" dirty="0">
              <a:solidFill>
                <a:srgbClr val="66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31063" r="15000" b="37747"/>
          <a:stretch/>
        </p:blipFill>
        <p:spPr>
          <a:xfrm>
            <a:off x="755650" y="1556792"/>
            <a:ext cx="636875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90" y="1082675"/>
            <a:ext cx="6108722" cy="5182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484" y="726031"/>
            <a:ext cx="3882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b="0" dirty="0">
                <a:solidFill>
                  <a:srgbClr val="B1004D"/>
                </a:solidFill>
                <a:latin typeface="Gill Sans MT" panose="020B0502020104020203"/>
              </a:rPr>
              <a:t>Care Opinion in Scotland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484" y="1854562"/>
            <a:ext cx="21829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ill Sans MT" panose="020B0502020104020203"/>
              </a:rPr>
              <a:t>All territorial health board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Gill Sans MT" panose="020B0502020104020203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Gill Sans MT" panose="020B0502020104020203"/>
              </a:rPr>
              <a:t>Scotland wide services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ill Sans MT" panose="020B0502020104020203"/>
              </a:rPr>
              <a:t>Scottish Ambulance Service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ill Sans MT" panose="020B0502020104020203"/>
              </a:rPr>
              <a:t>NHS 24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ill Sans MT" panose="020B0502020104020203"/>
              </a:rPr>
              <a:t>Golden Jubilee National Hospital</a:t>
            </a:r>
            <a:br>
              <a:rPr lang="en-GB" sz="1400" dirty="0">
                <a:solidFill>
                  <a:prstClr val="black"/>
                </a:solidFill>
                <a:latin typeface="Gill Sans MT" panose="020B0502020104020203"/>
              </a:rPr>
            </a:br>
            <a:endParaRPr lang="en-GB" sz="1400" dirty="0">
              <a:solidFill>
                <a:prstClr val="black"/>
              </a:solidFill>
              <a:latin typeface="Gill Sans MT" panose="020B0502020104020203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Gill Sans MT" panose="020B0502020104020203"/>
              </a:rPr>
              <a:t>National Services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ill Sans MT" panose="020B0502020104020203"/>
              </a:rPr>
              <a:t>Healthcare Improvement Scotland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ill Sans MT" panose="020B0502020104020203"/>
              </a:rPr>
              <a:t>NHS Education for Scotland</a:t>
            </a: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ill Sans MT" panose="020B0502020104020203"/>
              </a:rPr>
              <a:t>NHS National Services Scotland</a:t>
            </a:r>
            <a:br>
              <a:rPr lang="en-GB" sz="1400" dirty="0">
                <a:solidFill>
                  <a:prstClr val="black"/>
                </a:solidFill>
                <a:latin typeface="Gill Sans MT" panose="020B0502020104020203"/>
              </a:rPr>
            </a:br>
            <a:endParaRPr lang="en-GB" sz="1400" dirty="0">
              <a:solidFill>
                <a:prstClr val="black"/>
              </a:solidFill>
              <a:latin typeface="Gill Sans MT" panose="020B0502020104020203"/>
            </a:endParaRPr>
          </a:p>
          <a:p>
            <a:pPr marL="285750" indent="-285750" algn="l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prstClr val="black"/>
                </a:solidFill>
                <a:latin typeface="Gill Sans MT" panose="020B0502020104020203"/>
              </a:rPr>
              <a:t>The State Hospital</a:t>
            </a:r>
          </a:p>
        </p:txBody>
      </p:sp>
    </p:spTree>
    <p:extLst>
      <p:ext uri="{BB962C8B-B14F-4D97-AF65-F5344CB8AC3E}">
        <p14:creationId xmlns:p14="http://schemas.microsoft.com/office/powerpoint/2010/main" val="400018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9" y="1124744"/>
            <a:ext cx="8535572" cy="54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Scotland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18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784976" cy="48574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Wales</a:t>
            </a:r>
          </a:p>
        </p:txBody>
      </p:sp>
    </p:spTree>
    <p:extLst>
      <p:ext uri="{BB962C8B-B14F-4D97-AF65-F5344CB8AC3E}">
        <p14:creationId xmlns:p14="http://schemas.microsoft.com/office/powerpoint/2010/main" val="209339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46253"/>
            <a:ext cx="8550002" cy="6013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64" y="360545"/>
            <a:ext cx="8056097" cy="6359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078" y="981768"/>
            <a:ext cx="7829922" cy="55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Experience White Paper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“Listening‟ must be a planned activity, built into the structures of NHS Wales organisations to ensure it happens</a:t>
            </a:r>
          </a:p>
          <a:p>
            <a:r>
              <a:rPr lang="en-GB" dirty="0"/>
              <a:t>Listening to patient experiences relating to first and lasting impressions can reveal areas where changes can be made that will matter to patients</a:t>
            </a:r>
          </a:p>
          <a:p>
            <a:r>
              <a:rPr lang="en-GB" dirty="0"/>
              <a:t>Organisations exhibiting a genuine willingness to listen will be in a position to provide better care to their patients and will identify ways to improve more quickly.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14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419" r="370"/>
          <a:stretch/>
        </p:blipFill>
        <p:spPr>
          <a:xfrm>
            <a:off x="-31458" y="857249"/>
            <a:ext cx="9144000" cy="5097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9143" y="3741964"/>
            <a:ext cx="14042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Care Opinion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30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035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im Hunt\Pictures\Captur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92696"/>
            <a:ext cx="7560840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623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Opinion in Wales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Meetings and Discussion at all levels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Most HBs registered on no cost level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Proposals to work with different HBs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Plenty of interest from HB staff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One third sector subscription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760 Stories with little promotion.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26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37" y="1622134"/>
            <a:ext cx="6894736" cy="3568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1850" y="5293223"/>
            <a:ext cx="406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Facing the Fear of Transparency</a:t>
            </a:r>
            <a:r>
              <a:rPr lang="en-GB" sz="1800" b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October 2016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Derek </a:t>
            </a:r>
            <a:r>
              <a:rPr lang="en-GB" sz="1800" b="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Feeley</a:t>
            </a:r>
            <a:endParaRPr lang="en-GB" sz="1800" b="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President/CEO, IHI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(formerly CE/DG of NHSScotland)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13106" y="1918952"/>
            <a:ext cx="1043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7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81050"/>
            <a:ext cx="7992888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26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645" y="-10274"/>
            <a:ext cx="9480152" cy="68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03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Berwick Report, August 2013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b="1" dirty="0"/>
              <a:t>Recommendation 8</a:t>
            </a:r>
          </a:p>
          <a:p>
            <a:pPr marL="0" indent="0" eaLnBrk="1" hangingPunct="1">
              <a:buFontTx/>
              <a:buNone/>
            </a:pPr>
            <a:r>
              <a:rPr lang="en-GB" altLang="en-US" dirty="0"/>
              <a:t>“All organisations should seek out the patient and carer voice as </a:t>
            </a:r>
            <a:r>
              <a:rPr lang="en-GB" altLang="en-US" b="1" dirty="0">
                <a:solidFill>
                  <a:srgbClr val="FF0066"/>
                </a:solidFill>
              </a:rPr>
              <a:t>an essential asset </a:t>
            </a:r>
            <a:r>
              <a:rPr lang="en-GB" altLang="en-US" dirty="0"/>
              <a:t>in monitoring the safety and quality of care.”</a:t>
            </a:r>
          </a:p>
          <a:p>
            <a:pPr marL="0" indent="0" eaLnBrk="1" hangingPunct="1">
              <a:buFontTx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597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8"/>
            <a:ext cx="9353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38" y="1556792"/>
            <a:ext cx="733308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7" y="188640"/>
            <a:ext cx="55911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908720"/>
            <a:ext cx="4392488" cy="570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9" y="2924944"/>
            <a:ext cx="8689871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627322" y="836615"/>
            <a:ext cx="1512887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>
                <a:solidFill>
                  <a:srgbClr val="000000"/>
                </a:solidFill>
              </a:rPr>
              <a:t>Care Home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627322" y="4581543"/>
            <a:ext cx="1512887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 dirty="0">
                <a:solidFill>
                  <a:srgbClr val="000000"/>
                </a:solidFill>
              </a:rPr>
              <a:t>Care Provider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482850" y="3284543"/>
            <a:ext cx="165735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>
                <a:solidFill>
                  <a:srgbClr val="000000"/>
                </a:solidFill>
              </a:rPr>
              <a:t>Step down facility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386272" y="1512906"/>
            <a:ext cx="1512887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>
                <a:solidFill>
                  <a:srgbClr val="000000"/>
                </a:solidFill>
              </a:rPr>
              <a:t>Ambulance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859338" y="2060593"/>
            <a:ext cx="2087562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 dirty="0">
                <a:solidFill>
                  <a:srgbClr val="000000"/>
                </a:solidFill>
              </a:rPr>
              <a:t>Local NHS hospital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4392622" y="2622568"/>
            <a:ext cx="1512887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>
                <a:solidFill>
                  <a:srgbClr val="000000"/>
                </a:solidFill>
              </a:rPr>
              <a:t>Ambulance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392622" y="3933827"/>
            <a:ext cx="1512887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>
                <a:solidFill>
                  <a:srgbClr val="000000"/>
                </a:solidFill>
              </a:rPr>
              <a:t>Ambulance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4456122" y="5583256"/>
            <a:ext cx="1728787" cy="31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GB" altLang="en-US" sz="1400" b="0">
                <a:solidFill>
                  <a:srgbClr val="000000"/>
                </a:solidFill>
              </a:rPr>
              <a:t>Community physio</a:t>
            </a:r>
          </a:p>
        </p:txBody>
      </p:sp>
      <p:cxnSp>
        <p:nvCxnSpPr>
          <p:cNvPr id="9226" name="AutoShape 13"/>
          <p:cNvCxnSpPr>
            <a:cxnSpLocks noChangeShapeType="1"/>
            <a:stCxn id="9218" idx="3"/>
            <a:endCxn id="9221" idx="0"/>
          </p:cNvCxnSpPr>
          <p:nvPr/>
        </p:nvCxnSpPr>
        <p:spPr bwMode="auto">
          <a:xfrm>
            <a:off x="4140209" y="993793"/>
            <a:ext cx="1001713" cy="519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7" name="Line 14"/>
          <p:cNvSpPr>
            <a:spLocks noChangeShapeType="1"/>
          </p:cNvSpPr>
          <p:nvPr/>
        </p:nvSpPr>
        <p:spPr bwMode="auto">
          <a:xfrm>
            <a:off x="5003800" y="1773240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GB" sz="1800" b="0">
              <a:solidFill>
                <a:srgbClr val="000000"/>
              </a:solidFill>
            </a:endParaRPr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>
            <a:off x="5003800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GB" sz="1800" b="0">
              <a:solidFill>
                <a:srgbClr val="000000"/>
              </a:solidFill>
            </a:endParaRPr>
          </a:p>
        </p:txBody>
      </p:sp>
      <p:cxnSp>
        <p:nvCxnSpPr>
          <p:cNvPr id="9229" name="AutoShape 16"/>
          <p:cNvCxnSpPr>
            <a:cxnSpLocks noChangeShapeType="1"/>
            <a:stCxn id="9223" idx="2"/>
            <a:endCxn id="9220" idx="0"/>
          </p:cNvCxnSpPr>
          <p:nvPr/>
        </p:nvCxnSpPr>
        <p:spPr bwMode="auto">
          <a:xfrm rot="5400000">
            <a:off x="4056071" y="2192338"/>
            <a:ext cx="347663" cy="18367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AutoShape 17"/>
          <p:cNvCxnSpPr>
            <a:cxnSpLocks noChangeShapeType="1"/>
            <a:stCxn id="9220" idx="2"/>
            <a:endCxn id="9224" idx="0"/>
          </p:cNvCxnSpPr>
          <p:nvPr/>
        </p:nvCxnSpPr>
        <p:spPr bwMode="auto">
          <a:xfrm rot="16200000" flipH="1">
            <a:off x="4062413" y="2847975"/>
            <a:ext cx="334962" cy="18367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AutoShape 18"/>
          <p:cNvCxnSpPr>
            <a:cxnSpLocks noChangeShapeType="1"/>
            <a:stCxn id="9224" idx="2"/>
            <a:endCxn id="9219" idx="0"/>
          </p:cNvCxnSpPr>
          <p:nvPr/>
        </p:nvCxnSpPr>
        <p:spPr bwMode="auto">
          <a:xfrm rot="5400000">
            <a:off x="4099728" y="3532999"/>
            <a:ext cx="333375" cy="17637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AutoShape 20"/>
          <p:cNvCxnSpPr>
            <a:cxnSpLocks noChangeShapeType="1"/>
            <a:stCxn id="9225" idx="0"/>
            <a:endCxn id="9219" idx="2"/>
          </p:cNvCxnSpPr>
          <p:nvPr/>
        </p:nvCxnSpPr>
        <p:spPr bwMode="auto">
          <a:xfrm rot="16200000" flipV="1">
            <a:off x="4009231" y="4271178"/>
            <a:ext cx="687388" cy="1936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3" name="Text Box 21"/>
          <p:cNvSpPr txBox="1">
            <a:spLocks noChangeArrowheads="1"/>
          </p:cNvSpPr>
          <p:nvPr/>
        </p:nvSpPr>
        <p:spPr bwMode="auto">
          <a:xfrm>
            <a:off x="108217" y="1484314"/>
            <a:ext cx="27302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>
                <a:solidFill>
                  <a:srgbClr val="000000"/>
                </a:solidFill>
              </a:rPr>
              <a:t>“The ambulance arrived quickly”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>
                <a:solidFill>
                  <a:srgbClr val="000000"/>
                </a:solidFill>
              </a:rPr>
              <a:t>Daughter</a:t>
            </a:r>
          </a:p>
        </p:txBody>
      </p:sp>
      <p:sp>
        <p:nvSpPr>
          <p:cNvPr id="9234" name="Text Box 22"/>
          <p:cNvSpPr txBox="1">
            <a:spLocks noChangeArrowheads="1"/>
          </p:cNvSpPr>
          <p:nvPr/>
        </p:nvSpPr>
        <p:spPr bwMode="auto">
          <a:xfrm>
            <a:off x="5940936" y="2924183"/>
            <a:ext cx="319831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>
                <a:solidFill>
                  <a:srgbClr val="000000"/>
                </a:solidFill>
              </a:rPr>
              <a:t>“We really liked the step down home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>
                <a:solidFill>
                  <a:srgbClr val="000000"/>
                </a:solidFill>
              </a:rPr>
              <a:t>but it was awful arriving there at 22.00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>
                <a:solidFill>
                  <a:srgbClr val="000000"/>
                </a:solidFill>
              </a:rPr>
              <a:t>after waiting all day for the hospital to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>
                <a:solidFill>
                  <a:srgbClr val="000000"/>
                </a:solidFill>
              </a:rPr>
              <a:t>discharge her”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>
                <a:solidFill>
                  <a:srgbClr val="000000"/>
                </a:solidFill>
              </a:rPr>
              <a:t>Daughter</a:t>
            </a:r>
          </a:p>
        </p:txBody>
      </p: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-44449" y="5064142"/>
            <a:ext cx="34275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>
                <a:solidFill>
                  <a:srgbClr val="000000"/>
                </a:solidFill>
              </a:rPr>
              <a:t>“We used to find residents coming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>
                <a:solidFill>
                  <a:srgbClr val="000000"/>
                </a:solidFill>
              </a:rPr>
              <a:t>back to us late at night so it was great to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>
                <a:solidFill>
                  <a:srgbClr val="000000"/>
                </a:solidFill>
              </a:rPr>
              <a:t>see the new arrangements working”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400" b="0" i="1">
                <a:solidFill>
                  <a:srgbClr val="000000"/>
                </a:solidFill>
              </a:rPr>
              <a:t>                           Care home comment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30697" y="620713"/>
            <a:ext cx="53975" cy="56007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239" name="TextBox 14"/>
          <p:cNvSpPr txBox="1">
            <a:spLocks noChangeArrowheads="1"/>
          </p:cNvSpPr>
          <p:nvPr/>
        </p:nvSpPr>
        <p:spPr bwMode="auto">
          <a:xfrm>
            <a:off x="873126" y="115889"/>
            <a:ext cx="7165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How stories improve integration across health and social care</a:t>
            </a:r>
          </a:p>
        </p:txBody>
      </p:sp>
      <p:sp>
        <p:nvSpPr>
          <p:cNvPr id="9240" name="TextBox 16"/>
          <p:cNvSpPr txBox="1">
            <a:spLocks noChangeArrowheads="1"/>
          </p:cNvSpPr>
          <p:nvPr/>
        </p:nvSpPr>
        <p:spPr bwMode="auto">
          <a:xfrm>
            <a:off x="6372225" y="4633914"/>
            <a:ext cx="2643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2800" b="0" i="1" u="sng">
                <a:solidFill>
                  <a:srgbClr val="0066FF"/>
                </a:solidFill>
              </a:rPr>
              <a:t>Health services</a:t>
            </a:r>
          </a:p>
        </p:txBody>
      </p:sp>
      <p:sp>
        <p:nvSpPr>
          <p:cNvPr id="9241" name="TextBox 37"/>
          <p:cNvSpPr txBox="1">
            <a:spLocks noChangeArrowheads="1"/>
          </p:cNvSpPr>
          <p:nvPr/>
        </p:nvSpPr>
        <p:spPr bwMode="auto">
          <a:xfrm>
            <a:off x="234961" y="4578350"/>
            <a:ext cx="196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2800" b="0" i="1" u="sng">
                <a:solidFill>
                  <a:srgbClr val="FF0000"/>
                </a:solidFill>
              </a:rPr>
              <a:t>Social care</a:t>
            </a:r>
          </a:p>
        </p:txBody>
      </p:sp>
    </p:spTree>
    <p:extLst>
      <p:ext uri="{BB962C8B-B14F-4D97-AF65-F5344CB8AC3E}">
        <p14:creationId xmlns:p14="http://schemas.microsoft.com/office/powerpoint/2010/main" val="375226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8"/>
          <a:stretch>
            <a:fillRect/>
          </a:stretch>
        </p:blipFill>
        <p:spPr bwMode="auto">
          <a:xfrm>
            <a:off x="395297" y="277813"/>
            <a:ext cx="8351837" cy="65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637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644" y="1584100"/>
            <a:ext cx="2753719" cy="379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/>
          <a:stretch/>
        </p:blipFill>
        <p:spPr>
          <a:xfrm>
            <a:off x="472191" y="1584104"/>
            <a:ext cx="2531396" cy="3717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"/>
          <a:stretch/>
        </p:blipFill>
        <p:spPr>
          <a:xfrm>
            <a:off x="3166939" y="1545464"/>
            <a:ext cx="2777264" cy="39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4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want people to be able to share their experiences of health and care in ways which are safe, simple, and lead to learning and change.</a:t>
            </a:r>
          </a:p>
        </p:txBody>
      </p:sp>
    </p:spTree>
    <p:extLst>
      <p:ext uri="{BB962C8B-B14F-4D97-AF65-F5344CB8AC3E}">
        <p14:creationId xmlns:p14="http://schemas.microsoft.com/office/powerpoint/2010/main" val="106855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dirty="0"/>
              <a:t>Our mission is to provide an online platform so that:</a:t>
            </a:r>
          </a:p>
          <a:p>
            <a:pPr>
              <a:spcBef>
                <a:spcPts val="1200"/>
              </a:spcBef>
            </a:pPr>
            <a:r>
              <a:rPr lang="en-GB" sz="2800" dirty="0"/>
              <a:t>people can share honest feedback easily and without fear</a:t>
            </a:r>
          </a:p>
          <a:p>
            <a:pPr>
              <a:spcBef>
                <a:spcPts val="1200"/>
              </a:spcBef>
            </a:pPr>
            <a:r>
              <a:rPr lang="en-GB" sz="2800" dirty="0"/>
              <a:t>stories are directed to wherever they can help make a difference, and</a:t>
            </a:r>
          </a:p>
          <a:p>
            <a:pPr>
              <a:spcBef>
                <a:spcPts val="1200"/>
              </a:spcBef>
            </a:pPr>
            <a:r>
              <a:rPr lang="en-GB" sz="2800" dirty="0"/>
              <a:t>everyone can see how and where services are listening and changing in response</a:t>
            </a:r>
          </a:p>
        </p:txBody>
      </p:sp>
    </p:spTree>
    <p:extLst>
      <p:ext uri="{BB962C8B-B14F-4D97-AF65-F5344CB8AC3E}">
        <p14:creationId xmlns:p14="http://schemas.microsoft.com/office/powerpoint/2010/main" val="332908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440160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203848" y="2420888"/>
            <a:ext cx="1648394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Clinical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Pt </a:t>
              </a:r>
              <a:r>
                <a:rPr lang="en-GB" sz="1400" dirty="0" err="1">
                  <a:solidFill>
                    <a:srgbClr val="7030A0"/>
                  </a:solidFill>
                </a:rPr>
                <a:t>exp</a:t>
              </a:r>
              <a:r>
                <a:rPr lang="en-GB" sz="1400" dirty="0">
                  <a:solidFill>
                    <a:srgbClr val="7030A0"/>
                  </a:solidFill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</a:rPr>
                <a:t>comms</a:t>
              </a:r>
              <a:r>
                <a:rPr lang="en-GB" sz="1400" dirty="0">
                  <a:solidFill>
                    <a:srgbClr val="7030A0"/>
                  </a:solidFill>
                </a:rPr>
                <a:t>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376264" cy="914400"/>
            <a:chOff x="6516216" y="493553"/>
            <a:chExt cx="2376264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Health boards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HSCPs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Patient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08432" y="5609063"/>
            <a:ext cx="2376264" cy="914400"/>
            <a:chOff x="6516216" y="493553"/>
            <a:chExt cx="237626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66"/>
                  </a:solidFill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HIS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974"/>
            <a:ext cx="9144000" cy="52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2700337"/>
            <a:ext cx="3448050" cy="1457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257175"/>
            <a:ext cx="602932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07095"/>
            <a:ext cx="30963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180,000</a:t>
            </a:r>
          </a:p>
          <a:p>
            <a:pPr algn="ctr"/>
            <a:r>
              <a:rPr lang="en-GB" sz="3200" dirty="0"/>
              <a:t>stories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3591" y="4361775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100,000</a:t>
            </a:r>
          </a:p>
          <a:p>
            <a:pPr algn="ctr"/>
            <a:r>
              <a:rPr lang="en-GB" sz="3200" dirty="0"/>
              <a:t>visitors per week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3880" y="4195534"/>
            <a:ext cx="340463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stories read</a:t>
            </a:r>
            <a:endParaRPr lang="en-GB" b="1" dirty="0">
              <a:solidFill>
                <a:srgbClr val="FF0066"/>
              </a:solidFill>
            </a:endParaRPr>
          </a:p>
          <a:p>
            <a:pPr algn="ctr"/>
            <a:r>
              <a:rPr lang="en-GB" sz="5400" b="1" dirty="0">
                <a:solidFill>
                  <a:srgbClr val="FF0066"/>
                </a:solidFill>
              </a:rPr>
              <a:t>85 million</a:t>
            </a:r>
          </a:p>
          <a:p>
            <a:pPr algn="ctr"/>
            <a:r>
              <a:rPr lang="en-GB" sz="3200" dirty="0"/>
              <a:t>times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556792"/>
            <a:ext cx="41044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7,000</a:t>
            </a:r>
          </a:p>
          <a:p>
            <a:pPr algn="ctr"/>
            <a:r>
              <a:rPr lang="en-GB" sz="3200" dirty="0"/>
              <a:t>staff + students listening</a:t>
            </a:r>
            <a:endParaRPr lang="en-GB" sz="2400" dirty="0"/>
          </a:p>
        </p:txBody>
      </p:sp>
      <p:sp>
        <p:nvSpPr>
          <p:cNvPr id="10" name="Arrow: Curved Left 9"/>
          <p:cNvSpPr/>
          <p:nvPr/>
        </p:nvSpPr>
        <p:spPr>
          <a:xfrm rot="17256699">
            <a:off x="4513000" y="-525619"/>
            <a:ext cx="776034" cy="28462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/>
          <p:cNvSpPr/>
          <p:nvPr/>
        </p:nvSpPr>
        <p:spPr>
          <a:xfrm rot="5174922" flipV="1">
            <a:off x="4637925" y="4646410"/>
            <a:ext cx="773590" cy="30829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Arrow: Curved Left 11"/>
          <p:cNvSpPr/>
          <p:nvPr/>
        </p:nvSpPr>
        <p:spPr>
          <a:xfrm rot="3109637" flipH="1">
            <a:off x="3255488" y="1575830"/>
            <a:ext cx="1008112" cy="3106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363069"/>
            <a:ext cx="7772400" cy="1362075"/>
          </a:xfrm>
        </p:spPr>
        <p:txBody>
          <a:bodyPr/>
          <a:lstStyle/>
          <a:p>
            <a:r>
              <a:rPr lang="en-GB" dirty="0"/>
              <a:t>Lots of activity.</a:t>
            </a:r>
            <a:br>
              <a:rPr lang="en-GB" dirty="0"/>
            </a:br>
            <a:r>
              <a:rPr lang="en-GB" dirty="0"/>
              <a:t>But for what benefit?</a:t>
            </a:r>
          </a:p>
        </p:txBody>
      </p:sp>
    </p:spTree>
    <p:extLst>
      <p:ext uri="{BB962C8B-B14F-4D97-AF65-F5344CB8AC3E}">
        <p14:creationId xmlns:p14="http://schemas.microsoft.com/office/powerpoint/2010/main" val="2659537405"/>
      </p:ext>
    </p:extLst>
  </p:cSld>
  <p:clrMapOvr>
    <a:masterClrMapping/>
  </p:clrMapOvr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6161</TotalTime>
  <Words>436</Words>
  <Application>Microsoft Office PowerPoint</Application>
  <PresentationFormat>On-screen Show (4:3)</PresentationFormat>
  <Paragraphs>91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Veto Com</vt:lpstr>
      <vt:lpstr>Wingdings</vt:lpstr>
      <vt:lpstr>PO-for-the-board</vt:lpstr>
      <vt:lpstr>people helping health/care get better</vt:lpstr>
      <vt:lpstr>PowerPoint Presentation</vt:lpstr>
      <vt:lpstr>Vision</vt:lpstr>
      <vt:lpstr>Mission</vt:lpstr>
      <vt:lpstr>PowerPoint Presentation</vt:lpstr>
      <vt:lpstr>PowerPoint Presentation</vt:lpstr>
      <vt:lpstr>PowerPoint Presentation</vt:lpstr>
      <vt:lpstr>PowerPoint Presentation</vt:lpstr>
      <vt:lpstr>Lots of activity. But for what benefit?</vt:lpstr>
      <vt:lpstr>PowerPoint Presentation</vt:lpstr>
      <vt:lpstr>NHS Scotland </vt:lpstr>
      <vt:lpstr>NHS Wales</vt:lpstr>
      <vt:lpstr>PowerPoint Presentation</vt:lpstr>
      <vt:lpstr>Patient Experience White Paper</vt:lpstr>
      <vt:lpstr>PowerPoint Presentation</vt:lpstr>
      <vt:lpstr>PowerPoint Presentation</vt:lpstr>
      <vt:lpstr>Patient Opinion in Wales</vt:lpstr>
      <vt:lpstr>PowerPoint Presentation</vt:lpstr>
      <vt:lpstr>PowerPoint Presentation</vt:lpstr>
      <vt:lpstr>Berwick Report, August 2013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367</cp:revision>
  <dcterms:created xsi:type="dcterms:W3CDTF">2009-01-20T20:54:59Z</dcterms:created>
  <dcterms:modified xsi:type="dcterms:W3CDTF">2017-05-22T20:18:30Z</dcterms:modified>
</cp:coreProperties>
</file>