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476" r:id="rId2"/>
    <p:sldId id="553" r:id="rId3"/>
    <p:sldId id="516" r:id="rId4"/>
    <p:sldId id="572" r:id="rId5"/>
    <p:sldId id="570" r:id="rId6"/>
    <p:sldId id="554" r:id="rId7"/>
    <p:sldId id="510" r:id="rId8"/>
    <p:sldId id="513" r:id="rId9"/>
    <p:sldId id="512" r:id="rId10"/>
    <p:sldId id="467" r:id="rId11"/>
    <p:sldId id="567" r:id="rId12"/>
    <p:sldId id="568" r:id="rId13"/>
    <p:sldId id="555" r:id="rId14"/>
    <p:sldId id="561" r:id="rId15"/>
    <p:sldId id="517" r:id="rId16"/>
    <p:sldId id="556" r:id="rId17"/>
    <p:sldId id="511" r:id="rId18"/>
    <p:sldId id="560" r:id="rId19"/>
    <p:sldId id="562" r:id="rId20"/>
    <p:sldId id="563" r:id="rId21"/>
    <p:sldId id="557" r:id="rId22"/>
    <p:sldId id="564" r:id="rId23"/>
    <p:sldId id="569" r:id="rId24"/>
    <p:sldId id="565" r:id="rId25"/>
    <p:sldId id="558" r:id="rId26"/>
    <p:sldId id="574" r:id="rId27"/>
    <p:sldId id="575" r:id="rId28"/>
    <p:sldId id="559" r:id="rId29"/>
    <p:sldId id="411" r:id="rId30"/>
    <p:sldId id="566" r:id="rId31"/>
    <p:sldId id="571" r:id="rId32"/>
  </p:sldIdLst>
  <p:sldSz cx="9144000" cy="6858000" type="screen4x3"/>
  <p:notesSz cx="6873875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6327FE03-37D3-424C-A404-F808E3152028}">
          <p14:sldIdLst>
            <p14:sldId id="476"/>
            <p14:sldId id="553"/>
            <p14:sldId id="516"/>
            <p14:sldId id="572"/>
            <p14:sldId id="570"/>
            <p14:sldId id="554"/>
            <p14:sldId id="510"/>
            <p14:sldId id="513"/>
            <p14:sldId id="512"/>
            <p14:sldId id="467"/>
            <p14:sldId id="567"/>
            <p14:sldId id="568"/>
            <p14:sldId id="555"/>
            <p14:sldId id="561"/>
            <p14:sldId id="517"/>
            <p14:sldId id="556"/>
            <p14:sldId id="511"/>
            <p14:sldId id="560"/>
            <p14:sldId id="562"/>
            <p14:sldId id="563"/>
            <p14:sldId id="557"/>
            <p14:sldId id="564"/>
            <p14:sldId id="569"/>
            <p14:sldId id="565"/>
            <p14:sldId id="558"/>
            <p14:sldId id="574"/>
            <p14:sldId id="575"/>
            <p14:sldId id="559"/>
            <p14:sldId id="411"/>
            <p14:sldId id="566"/>
            <p14:sldId id="5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0000"/>
    <a:srgbClr val="6600FF"/>
    <a:srgbClr val="993300"/>
    <a:srgbClr val="CC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4660"/>
  </p:normalViewPr>
  <p:slideViewPr>
    <p:cSldViewPr>
      <p:cViewPr varScale="1">
        <p:scale>
          <a:sx n="93" d="100"/>
          <a:sy n="93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042745-D588-4AE5-91CA-DA0BD4760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3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13B5-7E37-4096-AE04-5DFDC5567C8F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14438"/>
            <a:ext cx="4371975" cy="3278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675188"/>
            <a:ext cx="5499100" cy="382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138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F76E8-0FC3-4C54-B9CA-3F19A6801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646A-D193-4D14-87B7-F3A5C6DB0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3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69DF-A239-4B00-BA51-F8CB9E944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5439-2A74-40C5-9F03-A89C46AA5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4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5AAD-9320-44E4-BEC3-247AD2E7E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4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2AFA-2FB7-4630-8C60-F15307955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0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AAE-7348-4F84-8B41-A2CB1367F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9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4D6D-1202-4E62-BD0F-040639661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4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E70F-BDF1-4B42-9011-67CD47202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3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33A9-0538-46A8-926E-06CFE64F3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8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DA2-EFB5-4246-9D3D-BADBCFA5F0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4EE8-65A5-4D95-B463-6D7FBE43E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9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0B667-6479-4648-8ECD-68D89E937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</p:spPr>
        <p:txBody>
          <a:bodyPr/>
          <a:lstStyle/>
          <a:p>
            <a:r>
              <a:rPr lang="en-GB" altLang="en-US" dirty="0">
                <a:solidFill>
                  <a:srgbClr val="7030A0"/>
                </a:solidFill>
              </a:rPr>
              <a:t>What are the outcomes of online feedback?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55650" y="4797152"/>
            <a:ext cx="7016750" cy="1368152"/>
          </a:xfrm>
        </p:spPr>
        <p:txBody>
          <a:bodyPr/>
          <a:lstStyle/>
          <a:p>
            <a:pPr algn="l"/>
            <a:r>
              <a:rPr lang="en-GB" altLang="en-US" sz="2400" dirty="0"/>
              <a:t>James Munro</a:t>
            </a:r>
          </a:p>
          <a:p>
            <a:pPr algn="l"/>
            <a:r>
              <a:rPr lang="en-GB" altLang="en-US" sz="2400" dirty="0"/>
              <a:t>Patient Opinion</a:t>
            </a:r>
          </a:p>
          <a:p>
            <a:pPr algn="l"/>
            <a:r>
              <a:rPr lang="en-GB" altLang="en-US" sz="2000" dirty="0">
                <a:solidFill>
                  <a:srgbClr val="6600FF"/>
                </a:solidFill>
              </a:rPr>
              <a:t>james.munro@patientopinion.org.uk</a:t>
            </a:r>
          </a:p>
        </p:txBody>
      </p:sp>
    </p:spTree>
    <p:extLst>
      <p:ext uri="{BB962C8B-B14F-4D97-AF65-F5344CB8AC3E}">
        <p14:creationId xmlns:p14="http://schemas.microsoft.com/office/powerpoint/2010/main" val="173613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52513"/>
            <a:ext cx="7019925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941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14"/>
            <a:ext cx="9144000" cy="652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78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atientopinion.org.uk/resources/blog-resources/1-images/b6eab03d4a974156b9d78e46efb785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92696"/>
            <a:ext cx="881150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897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590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5819775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628800"/>
            <a:ext cx="5524500" cy="4105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132856"/>
            <a:ext cx="5486400" cy="430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327" y="2672204"/>
            <a:ext cx="5476875" cy="3095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8000" y="3494931"/>
            <a:ext cx="5457825" cy="2943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761656"/>
            <a:ext cx="912462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2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1452" cy="6858000"/>
          </a:xfrm>
          <a:prstGeom prst="rect">
            <a:avLst/>
          </a:prstGeom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915095"/>
            <a:ext cx="8994555" cy="475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6" y="3667336"/>
            <a:ext cx="912462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3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organisations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542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0"/>
            <a:ext cx="928903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-108520" y="4581128"/>
            <a:ext cx="9361040" cy="237626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“At times it also helps to actually reduce complaints. We can get in touch with a user straight away and we can avoid a lengthy complaint response.”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FF0066"/>
                </a:solidFill>
              </a:rPr>
              <a:t>Dr Arne Rose, consultant in emergency medicine</a:t>
            </a:r>
          </a:p>
        </p:txBody>
      </p:sp>
    </p:spTree>
    <p:extLst>
      <p:ext uri="{BB962C8B-B14F-4D97-AF65-F5344CB8AC3E}">
        <p14:creationId xmlns:p14="http://schemas.microsoft.com/office/powerpoint/2010/main" val="170557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-11832"/>
            <a:ext cx="918051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-108520" y="4276725"/>
            <a:ext cx="9361040" cy="268066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“As we’ve been on a journey, so have the users and carers been on a journey. They now have trust in us, to know that we do want to hear it, warts and all, and that we will work on what the issue is.”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FF0066"/>
                </a:solidFill>
              </a:rPr>
              <a:t>Jenny Newman and Sue Dyke, public engagement</a:t>
            </a:r>
          </a:p>
        </p:txBody>
      </p:sp>
    </p:spTree>
    <p:extLst>
      <p:ext uri="{BB962C8B-B14F-4D97-AF65-F5344CB8AC3E}">
        <p14:creationId xmlns:p14="http://schemas.microsoft.com/office/powerpoint/2010/main" val="16726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6632"/>
            <a:ext cx="5905500" cy="3457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7072"/>
            <a:ext cx="909508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8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authors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941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24744"/>
            <a:ext cx="763809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33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education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561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07" y="0"/>
            <a:ext cx="6906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90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from stories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651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94920">
                  <a:extLst>
                    <a:ext uri="{9D8B030D-6E8A-4147-A177-3AD203B41FA5}">
                      <a16:colId xmlns:a16="http://schemas.microsoft.com/office/drawing/2014/main" val="412564112"/>
                    </a:ext>
                  </a:extLst>
                </a:gridCol>
                <a:gridCol w="3034680">
                  <a:extLst>
                    <a:ext uri="{9D8B030D-6E8A-4147-A177-3AD203B41FA5}">
                      <a16:colId xmlns:a16="http://schemas.microsoft.com/office/drawing/2014/main" val="845422641"/>
                    </a:ext>
                  </a:extLst>
                </a:gridCol>
              </a:tblGrid>
              <a:tr h="652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Places the person at the centre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[Roberts 2000]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330913"/>
                  </a:ext>
                </a:extLst>
              </a:tr>
              <a:tr h="978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Adds richer learning and understanding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6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Rugggles</a:t>
                      </a: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2002, Charon 2009]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2065910"/>
                  </a:ext>
                </a:extLst>
              </a:tr>
              <a:tr h="978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Engenders empathy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[Fairbairn 2002, Hardy 2007]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5522261"/>
                  </a:ext>
                </a:extLst>
              </a:tr>
              <a:tr h="652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Encourages reflection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[Hardy 2008]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8973631"/>
                  </a:ext>
                </a:extLst>
              </a:tr>
              <a:tr h="652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Shares perspective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6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Reissman</a:t>
                      </a: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2000]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6962603"/>
                  </a:ext>
                </a:extLst>
              </a:tr>
              <a:tr h="652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Promotes resilience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[East et al 2010]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5577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553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-8518"/>
            <a:ext cx="9188066" cy="68665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394744" y="-99392"/>
            <a:ext cx="2857776" cy="705678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“We’re often told the NHS must be patient-centred.</a:t>
            </a:r>
          </a:p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Patient Opinion helps us  understand what that means in practice.”</a:t>
            </a:r>
            <a:endParaRPr lang="en-GB" sz="2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spcAft>
                <a:spcPts val="0"/>
              </a:spcAft>
            </a:pPr>
            <a:r>
              <a:rPr lang="en-GB" sz="2000" dirty="0">
                <a:solidFill>
                  <a:srgbClr val="FF0066"/>
                </a:solidFill>
              </a:rPr>
              <a:t>Fiona Tevendale</a:t>
            </a:r>
          </a:p>
          <a:p>
            <a:pPr algn="l">
              <a:spcAft>
                <a:spcPts val="0"/>
              </a:spcAft>
            </a:pPr>
            <a:r>
              <a:rPr lang="en-GB" sz="2000" dirty="0">
                <a:solidFill>
                  <a:srgbClr val="FF0066"/>
                </a:solidFill>
              </a:rPr>
              <a:t>Student nurse</a:t>
            </a:r>
          </a:p>
          <a:p>
            <a:pPr algn="l">
              <a:spcAft>
                <a:spcPts val="0"/>
              </a:spcAft>
            </a:pPr>
            <a:r>
              <a:rPr lang="en-GB" sz="2000" dirty="0">
                <a:solidFill>
                  <a:srgbClr val="FF0066"/>
                </a:solidFill>
              </a:rPr>
              <a:t>Edinburgh</a:t>
            </a:r>
          </a:p>
        </p:txBody>
      </p:sp>
    </p:spTree>
    <p:extLst>
      <p:ext uri="{BB962C8B-B14F-4D97-AF65-F5344CB8AC3E}">
        <p14:creationId xmlns:p14="http://schemas.microsoft.com/office/powerpoint/2010/main" val="3737653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research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835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5"/>
            <a:ext cx="4680520" cy="1692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129520"/>
            <a:ext cx="5096305" cy="1711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953900"/>
            <a:ext cx="4824536" cy="1773479"/>
          </a:xfrm>
          <a:prstGeom prst="rect">
            <a:avLst/>
          </a:prstGeom>
        </p:spPr>
      </p:pic>
      <p:pic>
        <p:nvPicPr>
          <p:cNvPr id="1026" name="Picture 2" descr="AHRQ--Agency for Healthcare Research and Quality: Advancing Excellence in Health C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34410"/>
            <a:ext cx="54102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65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0497">
            <a:off x="539552" y="404664"/>
            <a:ext cx="3305233" cy="4521112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94919">
            <a:off x="3109721" y="686565"/>
            <a:ext cx="3312368" cy="4522796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6595">
            <a:off x="5207056" y="405731"/>
            <a:ext cx="3334826" cy="456864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3427">
            <a:off x="1647320" y="2565502"/>
            <a:ext cx="3169221" cy="4293096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8359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the health system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928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Berwick on Mid Staffs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“Warning signals abounded and were not heeded…</a:t>
            </a:r>
          </a:p>
          <a:p>
            <a:pPr marL="0" indent="0">
              <a:buNone/>
            </a:pPr>
            <a:r>
              <a:rPr lang="en-GB" dirty="0"/>
              <a:t>Especially costly was the muffling of the voices of patients and carers who took the trouble to complain but whose complaints were too often ignored.”</a:t>
            </a:r>
          </a:p>
        </p:txBody>
      </p:sp>
    </p:spTree>
    <p:extLst>
      <p:ext uri="{BB962C8B-B14F-4D97-AF65-F5344CB8AC3E}">
        <p14:creationId xmlns:p14="http://schemas.microsoft.com/office/powerpoint/2010/main" val="2501993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0350"/>
            <a:ext cx="9142381" cy="504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" y="854074"/>
            <a:ext cx="6703218" cy="542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6" y="918302"/>
            <a:ext cx="6919244" cy="594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3837"/>
            <a:ext cx="9087273" cy="36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6" y="3709020"/>
            <a:ext cx="912462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4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noProof="0" dirty="0"/>
              <a:t>Berwick Report, August 2013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4000" noProof="0" dirty="0"/>
              <a:t>“Hear the patient voice </a:t>
            </a:r>
            <a:r>
              <a:rPr lang="en-GB" altLang="en-US" sz="4000" b="1" noProof="0" dirty="0">
                <a:solidFill>
                  <a:srgbClr val="FF0066"/>
                </a:solidFill>
              </a:rPr>
              <a:t>at every level </a:t>
            </a:r>
            <a:r>
              <a:rPr lang="en-GB" altLang="en-US" sz="4000" noProof="0" dirty="0"/>
              <a:t>– even when that voice is a whisper”</a:t>
            </a:r>
          </a:p>
        </p:txBody>
      </p:sp>
    </p:spTree>
    <p:extLst>
      <p:ext uri="{BB962C8B-B14F-4D97-AF65-F5344CB8AC3E}">
        <p14:creationId xmlns:p14="http://schemas.microsoft.com/office/powerpoint/2010/main" val="3069152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07070"/>
            <a:ext cx="4248472" cy="1857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852936"/>
            <a:ext cx="8563054" cy="360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6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29" y="0"/>
            <a:ext cx="7960935" cy="682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971600" y="3357563"/>
            <a:ext cx="7200800" cy="223167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88913"/>
            <a:ext cx="55911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8689871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96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staff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579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-180528" y="-99392"/>
            <a:ext cx="3816424" cy="705678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“I get an email to say we've had an opinion posted. </a:t>
            </a:r>
          </a:p>
          <a:p>
            <a:pPr algn="l">
              <a:spcAft>
                <a:spcPts val="1200"/>
              </a:spcAft>
            </a:pPr>
            <a:r>
              <a:rPr lang="en-GB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can respond that day and it’s back on the website for the patient or relative to read.</a:t>
            </a:r>
          </a:p>
          <a:p>
            <a:pPr algn="l">
              <a:spcAft>
                <a:spcPts val="1200"/>
              </a:spcAft>
            </a:pPr>
            <a:r>
              <a:rPr lang="en-GB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think that’s an excellent service for people.”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FF0066"/>
                </a:solidFill>
              </a:rPr>
              <a:t>Karen </a:t>
            </a:r>
            <a:r>
              <a:rPr lang="en-GB" sz="2400" dirty="0" err="1">
                <a:solidFill>
                  <a:srgbClr val="FF0066"/>
                </a:solidFill>
              </a:rPr>
              <a:t>Hansord</a:t>
            </a:r>
            <a:br>
              <a:rPr lang="en-GB" sz="2400" dirty="0">
                <a:solidFill>
                  <a:srgbClr val="FF0066"/>
                </a:solidFill>
              </a:rPr>
            </a:br>
            <a:r>
              <a:rPr lang="en-GB" sz="2400" dirty="0">
                <a:solidFill>
                  <a:srgbClr val="FF0066"/>
                </a:solidFill>
              </a:rPr>
              <a:t>A&amp;E sister</a:t>
            </a:r>
          </a:p>
        </p:txBody>
      </p:sp>
    </p:spTree>
    <p:extLst>
      <p:ext uri="{BB962C8B-B14F-4D97-AF65-F5344CB8AC3E}">
        <p14:creationId xmlns:p14="http://schemas.microsoft.com/office/powerpoint/2010/main" val="237524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0"/>
            <a:ext cx="928903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-108520" y="-99392"/>
            <a:ext cx="3384376" cy="705678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“I think Patient Opinion has given us much more of a connection with service users, carers and families and that’s because we can actually work directly with people.”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FF0066"/>
                </a:solidFill>
              </a:rPr>
              <a:t>Jane Danforth involvement officer</a:t>
            </a:r>
          </a:p>
        </p:txBody>
      </p:sp>
    </p:spTree>
    <p:extLst>
      <p:ext uri="{BB962C8B-B14F-4D97-AF65-F5344CB8AC3E}">
        <p14:creationId xmlns:p14="http://schemas.microsoft.com/office/powerpoint/2010/main" val="198301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652120" y="-99392"/>
            <a:ext cx="3600400" cy="705678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“More than just listening, it has helped us to focus on what we can change to improve our service.</a:t>
            </a:r>
          </a:p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We’ve learnt that Patient Opinion gives patients a powerful voice, which in turn has empowered us.”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FF0066"/>
                </a:solidFill>
              </a:rPr>
              <a:t>Lisa Metcalf</a:t>
            </a:r>
            <a:br>
              <a:rPr lang="en-GB" sz="2400" dirty="0">
                <a:solidFill>
                  <a:srgbClr val="FF0066"/>
                </a:solidFill>
              </a:rPr>
            </a:br>
            <a:r>
              <a:rPr lang="en-GB" sz="2400" dirty="0">
                <a:solidFill>
                  <a:srgbClr val="FF0066"/>
                </a:solidFill>
              </a:rPr>
              <a:t>podiatrist</a:t>
            </a:r>
          </a:p>
        </p:txBody>
      </p:sp>
    </p:spTree>
    <p:extLst>
      <p:ext uri="{BB962C8B-B14F-4D97-AF65-F5344CB8AC3E}">
        <p14:creationId xmlns:p14="http://schemas.microsoft.com/office/powerpoint/2010/main" val="373278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PO-for-the-board</Template>
  <TotalTime>5903</TotalTime>
  <Words>368</Words>
  <Application>Microsoft Office PowerPoint</Application>
  <PresentationFormat>On-screen Show (4:3)</PresentationFormat>
  <Paragraphs>47</Paragraphs>
  <Slides>31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Veto Com</vt:lpstr>
      <vt:lpstr>PO-for-the-board</vt:lpstr>
      <vt:lpstr>What are the outcomes of online feedback?</vt:lpstr>
      <vt:lpstr>For authors</vt:lpstr>
      <vt:lpstr>PowerPoint Presentation</vt:lpstr>
      <vt:lpstr>PowerPoint Presentation</vt:lpstr>
      <vt:lpstr>PowerPoint Presentation</vt:lpstr>
      <vt:lpstr>For staff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services</vt:lpstr>
      <vt:lpstr>PowerPoint Presentation</vt:lpstr>
      <vt:lpstr>PowerPoint Presentation</vt:lpstr>
      <vt:lpstr>For organisations</vt:lpstr>
      <vt:lpstr>PowerPoint Presentation</vt:lpstr>
      <vt:lpstr>PowerPoint Presentation</vt:lpstr>
      <vt:lpstr>PowerPoint Presentation</vt:lpstr>
      <vt:lpstr>PowerPoint Presentation</vt:lpstr>
      <vt:lpstr>For education</vt:lpstr>
      <vt:lpstr>PowerPoint Presentation</vt:lpstr>
      <vt:lpstr>Learning from stories</vt:lpstr>
      <vt:lpstr>PowerPoint Presentation</vt:lpstr>
      <vt:lpstr>For research</vt:lpstr>
      <vt:lpstr>PowerPoint Presentation</vt:lpstr>
      <vt:lpstr>PowerPoint Presentation</vt:lpstr>
      <vt:lpstr>For the health system</vt:lpstr>
      <vt:lpstr>Berwick on Mid Staffs</vt:lpstr>
      <vt:lpstr>Berwick Report, August 2013</vt:lpstr>
      <vt:lpstr>PowerPoint Presentation</vt:lpstr>
    </vt:vector>
  </TitlesOfParts>
  <Company>healthmatters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James Munro</cp:lastModifiedBy>
  <cp:revision>364</cp:revision>
  <dcterms:created xsi:type="dcterms:W3CDTF">2009-01-20T20:54:59Z</dcterms:created>
  <dcterms:modified xsi:type="dcterms:W3CDTF">2017-03-08T15:09:36Z</dcterms:modified>
</cp:coreProperties>
</file>