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72" r:id="rId2"/>
    <p:sldId id="322" r:id="rId3"/>
    <p:sldId id="274" r:id="rId4"/>
    <p:sldId id="276" r:id="rId5"/>
    <p:sldId id="275" r:id="rId6"/>
    <p:sldId id="273" r:id="rId7"/>
    <p:sldId id="306" r:id="rId8"/>
    <p:sldId id="320" r:id="rId9"/>
    <p:sldId id="316" r:id="rId10"/>
    <p:sldId id="321" r:id="rId11"/>
    <p:sldId id="308" r:id="rId12"/>
    <p:sldId id="312" r:id="rId13"/>
    <p:sldId id="307" r:id="rId14"/>
    <p:sldId id="279" r:id="rId15"/>
    <p:sldId id="280" r:id="rId16"/>
    <p:sldId id="310" r:id="rId17"/>
    <p:sldId id="311" r:id="rId18"/>
    <p:sldId id="313" r:id="rId19"/>
    <p:sldId id="314" r:id="rId20"/>
    <p:sldId id="278" r:id="rId21"/>
    <p:sldId id="291" r:id="rId22"/>
    <p:sldId id="302" r:id="rId23"/>
    <p:sldId id="305" r:id="rId24"/>
    <p:sldId id="315" r:id="rId25"/>
    <p:sldId id="317" r:id="rId26"/>
    <p:sldId id="309" r:id="rId27"/>
    <p:sldId id="30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A85B6"/>
    <a:srgbClr val="26226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D7F79-804D-4074-81C7-93D8231291B0}" v="4" dt="2019-04-30T14:52:17.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5" autoAdjust="0"/>
    <p:restoredTop sz="75831" autoAdjust="0"/>
  </p:normalViewPr>
  <p:slideViewPr>
    <p:cSldViewPr>
      <p:cViewPr varScale="1">
        <p:scale>
          <a:sx n="87" d="100"/>
          <a:sy n="87" d="100"/>
        </p:scale>
        <p:origin x="1914" y="6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unro" userId="1ad2e850bc443176" providerId="LiveId" clId="{6D4D7F79-804D-4074-81C7-93D8231291B0}"/>
    <pc:docChg chg="undo modSld">
      <pc:chgData name="James Munro" userId="1ad2e850bc443176" providerId="LiveId" clId="{6D4D7F79-804D-4074-81C7-93D8231291B0}" dt="2019-04-30T14:53:37" v="102" actId="20577"/>
      <pc:docMkLst>
        <pc:docMk/>
      </pc:docMkLst>
      <pc:sldChg chg="modSp">
        <pc:chgData name="James Munro" userId="1ad2e850bc443176" providerId="LiveId" clId="{6D4D7F79-804D-4074-81C7-93D8231291B0}" dt="2019-04-30T14:53:37" v="102" actId="20577"/>
        <pc:sldMkLst>
          <pc:docMk/>
          <pc:sldMk cId="3925612456" sldId="272"/>
        </pc:sldMkLst>
        <pc:spChg chg="mod">
          <ac:chgData name="James Munro" userId="1ad2e850bc443176" providerId="LiveId" clId="{6D4D7F79-804D-4074-81C7-93D8231291B0}" dt="2019-04-30T14:53:37" v="102" actId="20577"/>
          <ac:spMkLst>
            <pc:docMk/>
            <pc:sldMk cId="3925612456" sldId="272"/>
            <ac:spMk id="3" creationId="{00000000-0000-0000-0000-000000000000}"/>
          </ac:spMkLst>
        </pc:spChg>
      </pc:sldChg>
      <pc:sldChg chg="addSp delSp modSp">
        <pc:chgData name="James Munro" userId="1ad2e850bc443176" providerId="LiveId" clId="{6D4D7F79-804D-4074-81C7-93D8231291B0}" dt="2019-04-30T14:53:23.999" v="100" actId="20577"/>
        <pc:sldMkLst>
          <pc:docMk/>
          <pc:sldMk cId="2655988195" sldId="304"/>
        </pc:sldMkLst>
        <pc:spChg chg="add mod">
          <ac:chgData name="James Munro" userId="1ad2e850bc443176" providerId="LiveId" clId="{6D4D7F79-804D-4074-81C7-93D8231291B0}" dt="2019-04-30T14:53:23.999" v="100" actId="20577"/>
          <ac:spMkLst>
            <pc:docMk/>
            <pc:sldMk cId="2655988195" sldId="304"/>
            <ac:spMk id="3" creationId="{4D949983-306F-4F8E-99B1-06AD3D9BA187}"/>
          </ac:spMkLst>
        </pc:spChg>
        <pc:picChg chg="del mod">
          <ac:chgData name="James Munro" userId="1ad2e850bc443176" providerId="LiveId" clId="{6D4D7F79-804D-4074-81C7-93D8231291B0}" dt="2019-04-30T14:51:47.070" v="58" actId="478"/>
          <ac:picMkLst>
            <pc:docMk/>
            <pc:sldMk cId="2655988195" sldId="304"/>
            <ac:picMk id="512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0DA877-FDAE-45B6-A225-4871FB970AA2}" type="datetimeFigureOut">
              <a:rPr lang="en-GB" smtClean="0"/>
              <a:t>30/04/2019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B57F3B-1D0E-4B51-AE1E-F0A0267EA4CA}" type="slidenum">
              <a:rPr lang="en-GB" smtClean="0"/>
              <a:t>‹#›</a:t>
            </a:fld>
            <a:endParaRPr lang="en-GB"/>
          </a:p>
        </p:txBody>
      </p:sp>
    </p:spTree>
    <p:extLst>
      <p:ext uri="{BB962C8B-B14F-4D97-AF65-F5344CB8AC3E}">
        <p14:creationId xmlns:p14="http://schemas.microsoft.com/office/powerpoint/2010/main" val="3364619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7454C-DD89-4F9D-BDFF-D42DF45FEDBC}" type="datetimeFigureOut">
              <a:rPr lang="en-GB" smtClean="0"/>
              <a:t>30/04/2019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A4360C-260F-4B51-86C4-1D363BD74404}" type="slidenum">
              <a:rPr lang="en-GB" smtClean="0"/>
              <a:t>‹#›</a:t>
            </a:fld>
            <a:endParaRPr lang="en-GB" dirty="0"/>
          </a:p>
        </p:txBody>
      </p:sp>
    </p:spTree>
    <p:extLst>
      <p:ext uri="{BB962C8B-B14F-4D97-AF65-F5344CB8AC3E}">
        <p14:creationId xmlns:p14="http://schemas.microsoft.com/office/powerpoint/2010/main" val="59016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2400" dirty="0"/>
              <a:t>Recruitment and retention</a:t>
            </a:r>
          </a:p>
          <a:p>
            <a:pPr lvl="1"/>
            <a:r>
              <a:rPr lang="en-GB" sz="2000" dirty="0"/>
              <a:t>Staffing levels in our community hospitals</a:t>
            </a:r>
          </a:p>
          <a:p>
            <a:pPr lvl="0"/>
            <a:r>
              <a:rPr lang="en-GB" sz="2400" dirty="0"/>
              <a:t>Working as a whole system to address challenges</a:t>
            </a:r>
          </a:p>
          <a:p>
            <a:pPr lvl="1"/>
            <a:r>
              <a:rPr lang="en-GB" sz="2000" dirty="0"/>
              <a:t>From competition to collaboration</a:t>
            </a:r>
          </a:p>
          <a:p>
            <a:pPr lvl="1"/>
            <a:r>
              <a:rPr lang="en-GB" sz="2000" dirty="0"/>
              <a:t>Continual change &gt; increasing demand</a:t>
            </a:r>
          </a:p>
          <a:p>
            <a:r>
              <a:rPr lang="en-GB" sz="2400" dirty="0"/>
              <a:t>Pressures on local authority services</a:t>
            </a:r>
          </a:p>
          <a:p>
            <a:pPr marL="358775" lvl="0" indent="-358775"/>
            <a:r>
              <a:rPr lang="en-GB" sz="2400" dirty="0"/>
              <a:t>Maintaining performance: </a:t>
            </a:r>
            <a:br>
              <a:rPr lang="en-GB" sz="2400" dirty="0"/>
            </a:br>
            <a:r>
              <a:rPr lang="en-GB" sz="2000" dirty="0"/>
              <a:t>- increasing demand vs. not-so-increasing finances</a:t>
            </a:r>
          </a:p>
        </p:txBody>
      </p:sp>
      <p:sp>
        <p:nvSpPr>
          <p:cNvPr id="4" name="Slide Number Placeholder 3"/>
          <p:cNvSpPr>
            <a:spLocks noGrp="1"/>
          </p:cNvSpPr>
          <p:nvPr>
            <p:ph type="sldNum" sz="quarter" idx="10"/>
          </p:nvPr>
        </p:nvSpPr>
        <p:spPr/>
        <p:txBody>
          <a:bodyPr/>
          <a:lstStyle/>
          <a:p>
            <a:fld id="{7FA4360C-260F-4B51-86C4-1D363BD74404}" type="slidenum">
              <a:rPr lang="en-GB" smtClean="0"/>
              <a:t>5</a:t>
            </a:fld>
            <a:endParaRPr lang="en-GB" dirty="0"/>
          </a:p>
        </p:txBody>
      </p:sp>
    </p:spTree>
    <p:extLst>
      <p:ext uri="{BB962C8B-B14F-4D97-AF65-F5344CB8AC3E}">
        <p14:creationId xmlns:p14="http://schemas.microsoft.com/office/powerpoint/2010/main" val="2618867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Spreading the word</a:t>
            </a:r>
          </a:p>
        </p:txBody>
      </p:sp>
      <p:sp>
        <p:nvSpPr>
          <p:cNvPr id="4" name="Slide Number Placeholder 3"/>
          <p:cNvSpPr>
            <a:spLocks noGrp="1"/>
          </p:cNvSpPr>
          <p:nvPr>
            <p:ph type="sldNum" sz="quarter" idx="10"/>
          </p:nvPr>
        </p:nvSpPr>
        <p:spPr/>
        <p:txBody>
          <a:bodyPr/>
          <a:lstStyle/>
          <a:p>
            <a:fld id="{7FA4360C-260F-4B51-86C4-1D363BD74404}" type="slidenum">
              <a:rPr lang="en-GB" smtClean="0"/>
              <a:t>20</a:t>
            </a:fld>
            <a:endParaRPr lang="en-GB" dirty="0"/>
          </a:p>
        </p:txBody>
      </p:sp>
    </p:spTree>
    <p:extLst>
      <p:ext uri="{BB962C8B-B14F-4D97-AF65-F5344CB8AC3E}">
        <p14:creationId xmlns:p14="http://schemas.microsoft.com/office/powerpoint/2010/main" val="402690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A4360C-260F-4B51-86C4-1D363BD74404}" type="slidenum">
              <a:rPr lang="en-GB" smtClean="0"/>
              <a:t>24</a:t>
            </a:fld>
            <a:endParaRPr lang="en-GB" dirty="0"/>
          </a:p>
        </p:txBody>
      </p:sp>
    </p:spTree>
    <p:extLst>
      <p:ext uri="{BB962C8B-B14F-4D97-AF65-F5344CB8AC3E}">
        <p14:creationId xmlns:p14="http://schemas.microsoft.com/office/powerpoint/2010/main" val="50259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A4360C-260F-4B51-86C4-1D363BD74404}" type="slidenum">
              <a:rPr lang="en-GB" smtClean="0"/>
              <a:t>26</a:t>
            </a:fld>
            <a:endParaRPr lang="en-GB" dirty="0"/>
          </a:p>
        </p:txBody>
      </p:sp>
    </p:spTree>
    <p:extLst>
      <p:ext uri="{BB962C8B-B14F-4D97-AF65-F5344CB8AC3E}">
        <p14:creationId xmlns:p14="http://schemas.microsoft.com/office/powerpoint/2010/main" val="100886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your hand up if you have used</a:t>
            </a:r>
            <a:r>
              <a:rPr lang="en-GB" baseline="0" dirty="0"/>
              <a:t> the NHS….</a:t>
            </a:r>
          </a:p>
          <a:p>
            <a:r>
              <a:rPr lang="en-GB" baseline="0" dirty="0"/>
              <a:t>-- if you have left feedback through any of these mechanisms</a:t>
            </a:r>
          </a:p>
          <a:p>
            <a:r>
              <a:rPr lang="en-GB" baseline="0" dirty="0"/>
              <a:t>-- was it honest feedback?</a:t>
            </a:r>
          </a:p>
          <a:p>
            <a:endParaRPr lang="en-GB" dirty="0"/>
          </a:p>
        </p:txBody>
      </p:sp>
      <p:sp>
        <p:nvSpPr>
          <p:cNvPr id="4" name="Slide Number Placeholder 3"/>
          <p:cNvSpPr>
            <a:spLocks noGrp="1"/>
          </p:cNvSpPr>
          <p:nvPr>
            <p:ph type="sldNum" sz="quarter" idx="10"/>
          </p:nvPr>
        </p:nvSpPr>
        <p:spPr/>
        <p:txBody>
          <a:bodyPr/>
          <a:lstStyle/>
          <a:p>
            <a:fld id="{7FA4360C-260F-4B51-86C4-1D363BD74404}" type="slidenum">
              <a:rPr lang="en-GB" smtClean="0"/>
              <a:t>6</a:t>
            </a:fld>
            <a:endParaRPr lang="en-GB" dirty="0"/>
          </a:p>
        </p:txBody>
      </p:sp>
    </p:spTree>
    <p:extLst>
      <p:ext uri="{BB962C8B-B14F-4D97-AF65-F5344CB8AC3E}">
        <p14:creationId xmlns:p14="http://schemas.microsoft.com/office/powerpoint/2010/main" val="243650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A4360C-260F-4B51-86C4-1D363BD74404}" type="slidenum">
              <a:rPr lang="en-GB" smtClean="0"/>
              <a:t>8</a:t>
            </a:fld>
            <a:endParaRPr lang="en-GB" dirty="0"/>
          </a:p>
        </p:txBody>
      </p:sp>
    </p:spTree>
    <p:extLst>
      <p:ext uri="{BB962C8B-B14F-4D97-AF65-F5344CB8AC3E}">
        <p14:creationId xmlns:p14="http://schemas.microsoft.com/office/powerpoint/2010/main" val="101710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A4360C-260F-4B51-86C4-1D363BD74404}" type="slidenum">
              <a:rPr lang="en-GB" smtClean="0"/>
              <a:t>12</a:t>
            </a:fld>
            <a:endParaRPr lang="en-GB" dirty="0"/>
          </a:p>
        </p:txBody>
      </p:sp>
    </p:spTree>
    <p:extLst>
      <p:ext uri="{BB962C8B-B14F-4D97-AF65-F5344CB8AC3E}">
        <p14:creationId xmlns:p14="http://schemas.microsoft.com/office/powerpoint/2010/main" val="269941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A4360C-260F-4B51-86C4-1D363BD74404}" type="slidenum">
              <a:rPr lang="en-GB" smtClean="0"/>
              <a:t>13</a:t>
            </a:fld>
            <a:endParaRPr lang="en-GB" dirty="0"/>
          </a:p>
        </p:txBody>
      </p:sp>
    </p:spTree>
    <p:extLst>
      <p:ext uri="{BB962C8B-B14F-4D97-AF65-F5344CB8AC3E}">
        <p14:creationId xmlns:p14="http://schemas.microsoft.com/office/powerpoint/2010/main" val="266400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We have subscribed to CO since September 2016 and we have been invited to share our journey, the ups and downs, and our learning. Invited a couple of colleagues to help me with this.</a:t>
            </a:r>
          </a:p>
          <a:p>
            <a:r>
              <a:rPr lang="en-GB" sz="1200" dirty="0"/>
              <a:t>Lucky to have senior support for our use of CO from the outset. Our Chief Exec and Communication lead gifted Care Opinion to Patient Experience team to implement. </a:t>
            </a:r>
          </a:p>
          <a:p>
            <a:r>
              <a:rPr lang="en-GB" sz="1200" dirty="0"/>
              <a:t>Value of that support cannot be underestimated as when raising awareness chief exec there ‘Trip Advisor for hospital’. Took a real interest in stories posted and supported the buzz and conversation around CO. </a:t>
            </a:r>
          </a:p>
          <a:p>
            <a:r>
              <a:rPr lang="en-GB" sz="1200" dirty="0"/>
              <a:t>Communications support: training responders, social media and links on Trusts internet home page.</a:t>
            </a:r>
          </a:p>
          <a:p>
            <a:r>
              <a:rPr lang="en-GB" sz="1200" dirty="0"/>
              <a:t>Using tried and tested methodology we agreed to start small and build. So our initial roll out was in 4 areas: maternity, ED, Cardiology and Out-patients.</a:t>
            </a:r>
          </a:p>
          <a:p>
            <a:r>
              <a:rPr lang="en-GB" sz="1200" dirty="0"/>
              <a:t>We now have ………. Responders at Musgrove Park and ……….at Somerset Partnership</a:t>
            </a:r>
          </a:p>
          <a:p>
            <a:pPr marL="0" indent="0">
              <a:buNone/>
            </a:pPr>
            <a:endParaRPr lang="en-GB" sz="1200" dirty="0"/>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7FA4360C-260F-4B51-86C4-1D363BD74404}" type="slidenum">
              <a:rPr lang="en-GB" smtClean="0"/>
              <a:t>14</a:t>
            </a:fld>
            <a:endParaRPr lang="en-GB" dirty="0"/>
          </a:p>
        </p:txBody>
      </p:sp>
    </p:spTree>
    <p:extLst>
      <p:ext uri="{BB962C8B-B14F-4D97-AF65-F5344CB8AC3E}">
        <p14:creationId xmlns:p14="http://schemas.microsoft.com/office/powerpoint/2010/main" val="157219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Start with the compliments as we get a lot of praise and thanks</a:t>
            </a:r>
          </a:p>
          <a:p>
            <a:r>
              <a:rPr lang="en-GB" sz="1200" dirty="0"/>
              <a:t>We love that the patients post them and those directly affected receive them but within a really wide public arena</a:t>
            </a:r>
          </a:p>
          <a:p>
            <a:r>
              <a:rPr lang="en-GB" sz="1200" dirty="0"/>
              <a:t>As our executive team relieve the post in their inboxes there is real visibility of that story and we also tweet them out giving even wider views</a:t>
            </a:r>
          </a:p>
          <a:p>
            <a:r>
              <a:rPr lang="en-GB" sz="1200" dirty="0"/>
              <a:t>Here's an example </a:t>
            </a:r>
          </a:p>
          <a:p>
            <a:endParaRPr lang="en-GB" dirty="0"/>
          </a:p>
        </p:txBody>
      </p:sp>
      <p:sp>
        <p:nvSpPr>
          <p:cNvPr id="4" name="Slide Number Placeholder 3"/>
          <p:cNvSpPr>
            <a:spLocks noGrp="1"/>
          </p:cNvSpPr>
          <p:nvPr>
            <p:ph type="sldNum" sz="quarter" idx="10"/>
          </p:nvPr>
        </p:nvSpPr>
        <p:spPr/>
        <p:txBody>
          <a:bodyPr/>
          <a:lstStyle/>
          <a:p>
            <a:fld id="{7FA4360C-260F-4B51-86C4-1D363BD74404}" type="slidenum">
              <a:rPr lang="en-GB" smtClean="0"/>
              <a:t>15</a:t>
            </a:fld>
            <a:endParaRPr lang="en-GB" dirty="0"/>
          </a:p>
        </p:txBody>
      </p:sp>
    </p:spTree>
    <p:extLst>
      <p:ext uri="{BB962C8B-B14F-4D97-AF65-F5344CB8AC3E}">
        <p14:creationId xmlns:p14="http://schemas.microsoft.com/office/powerpoint/2010/main" val="380566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sometimes need additional help and support</a:t>
            </a:r>
          </a:p>
        </p:txBody>
      </p:sp>
      <p:sp>
        <p:nvSpPr>
          <p:cNvPr id="4" name="Slide Number Placeholder 3"/>
          <p:cNvSpPr>
            <a:spLocks noGrp="1"/>
          </p:cNvSpPr>
          <p:nvPr>
            <p:ph type="sldNum" sz="quarter" idx="10"/>
          </p:nvPr>
        </p:nvSpPr>
        <p:spPr/>
        <p:txBody>
          <a:bodyPr/>
          <a:lstStyle/>
          <a:p>
            <a:fld id="{7FA4360C-260F-4B51-86C4-1D363BD74404}" type="slidenum">
              <a:rPr lang="en-GB" smtClean="0"/>
              <a:t>16</a:t>
            </a:fld>
            <a:endParaRPr lang="en-GB" dirty="0"/>
          </a:p>
        </p:txBody>
      </p:sp>
    </p:spTree>
    <p:extLst>
      <p:ext uri="{BB962C8B-B14F-4D97-AF65-F5344CB8AC3E}">
        <p14:creationId xmlns:p14="http://schemas.microsoft.com/office/powerpoint/2010/main" val="7952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A4360C-260F-4B51-86C4-1D363BD74404}" type="slidenum">
              <a:rPr lang="en-GB" smtClean="0"/>
              <a:t>17</a:t>
            </a:fld>
            <a:endParaRPr lang="en-GB" dirty="0"/>
          </a:p>
        </p:txBody>
      </p:sp>
    </p:spTree>
    <p:extLst>
      <p:ext uri="{BB962C8B-B14F-4D97-AF65-F5344CB8AC3E}">
        <p14:creationId xmlns:p14="http://schemas.microsoft.com/office/powerpoint/2010/main" val="85545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43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9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5D51DB-7A39-458F-8888-EDF0F05151F2}" type="datetimeFigureOut">
              <a:rPr lang="en-GB" smtClean="0"/>
              <a:t>30/04/2019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0D6595-867A-4B7B-A6F6-CAB622A92C4B}" type="slidenum">
              <a:rPr lang="en-GB" smtClean="0"/>
              <a:t>‹#›</a:t>
            </a:fld>
            <a:endParaRPr lang="en-GB"/>
          </a:p>
        </p:txBody>
      </p:sp>
    </p:spTree>
    <p:extLst>
      <p:ext uri="{BB962C8B-B14F-4D97-AF65-F5344CB8AC3E}">
        <p14:creationId xmlns:p14="http://schemas.microsoft.com/office/powerpoint/2010/main" val="420932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a:prstGeom prst="rect">
            <a:avLst/>
          </a:prstGeom>
        </p:spPr>
        <p:txBody>
          <a:bodyPr/>
          <a:lstStyle>
            <a:lvl1pPr>
              <a:defRPr sz="4000">
                <a:solidFill>
                  <a:srgbClr val="26226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2132856"/>
            <a:ext cx="8229600" cy="399330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5D51DB-7A39-458F-8888-EDF0F05151F2}" type="datetimeFigureOut">
              <a:rPr lang="en-GB" smtClean="0"/>
              <a:t>30/04/2019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0D6595-867A-4B7B-A6F6-CAB622A92C4B}" type="slidenum">
              <a:rPr lang="en-GB" smtClean="0"/>
              <a:t>‹#›</a:t>
            </a:fld>
            <a:endParaRPr lang="en-GB"/>
          </a:p>
        </p:txBody>
      </p:sp>
    </p:spTree>
    <p:extLst>
      <p:ext uri="{BB962C8B-B14F-4D97-AF65-F5344CB8AC3E}">
        <p14:creationId xmlns:p14="http://schemas.microsoft.com/office/powerpoint/2010/main" val="55296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237312"/>
            <a:ext cx="9144000" cy="77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3528" y="227781"/>
            <a:ext cx="2448272" cy="371454"/>
          </a:xfrm>
          <a:prstGeom prst="rect">
            <a:avLst/>
          </a:prstGeom>
        </p:spPr>
      </p:pic>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28184" y="227781"/>
            <a:ext cx="2644437" cy="382837"/>
          </a:xfrm>
          <a:prstGeom prst="rect">
            <a:avLst/>
          </a:prstGeom>
        </p:spPr>
      </p:pic>
    </p:spTree>
    <p:extLst>
      <p:ext uri="{BB962C8B-B14F-4D97-AF65-F5344CB8AC3E}">
        <p14:creationId xmlns:p14="http://schemas.microsoft.com/office/powerpoint/2010/main" val="110667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Care Opinion – A Somerset story</a:t>
            </a:r>
          </a:p>
        </p:txBody>
      </p:sp>
      <p:sp>
        <p:nvSpPr>
          <p:cNvPr id="3" name="Subtitle 2"/>
          <p:cNvSpPr>
            <a:spLocks noGrp="1"/>
          </p:cNvSpPr>
          <p:nvPr>
            <p:ph type="subTitle" idx="1"/>
          </p:nvPr>
        </p:nvSpPr>
        <p:spPr>
          <a:xfrm>
            <a:off x="2483768" y="5013176"/>
            <a:ext cx="6400800" cy="936104"/>
          </a:xfrm>
        </p:spPr>
        <p:txBody>
          <a:bodyPr/>
          <a:lstStyle/>
          <a:p>
            <a:pPr algn="r"/>
            <a:r>
              <a:rPr lang="en-GB" sz="2400" dirty="0"/>
              <a:t>Hayley Hughes</a:t>
            </a:r>
          </a:p>
          <a:p>
            <a:pPr algn="r"/>
            <a:r>
              <a:rPr lang="en-GB" sz="2400" dirty="0"/>
              <a:t>Associate Director of Patient Centred Care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033034"/>
            <a:ext cx="3191800" cy="21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799356"/>
            <a:ext cx="676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61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Care Opinion</a:t>
            </a:r>
          </a:p>
        </p:txBody>
      </p:sp>
      <p:sp>
        <p:nvSpPr>
          <p:cNvPr id="3" name="Content Placeholder 2"/>
          <p:cNvSpPr>
            <a:spLocks noGrp="1"/>
          </p:cNvSpPr>
          <p:nvPr>
            <p:ph idx="1"/>
          </p:nvPr>
        </p:nvSpPr>
        <p:spPr/>
        <p:txBody>
          <a:bodyPr/>
          <a:lstStyle/>
          <a:p>
            <a:endParaRPr lang="en-GB" dirty="0"/>
          </a:p>
          <a:p>
            <a:endParaRPr lang="en-GB" dirty="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2928938"/>
            <a:ext cx="45815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12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Widespread team feedback</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916832"/>
            <a:ext cx="3975742" cy="41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370" y="1052735"/>
            <a:ext cx="676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6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052736"/>
            <a:ext cx="7212875" cy="44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37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Individual feedback</a:t>
            </a:r>
          </a:p>
        </p:txBody>
      </p:sp>
      <p:pic>
        <p:nvPicPr>
          <p:cNvPr id="205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844825"/>
            <a:ext cx="5112568" cy="431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052736"/>
            <a:ext cx="676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4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8"/>
            <a:ext cx="6387398" cy="40791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itle 1"/>
          <p:cNvSpPr>
            <a:spLocks noGrp="1"/>
          </p:cNvSpPr>
          <p:nvPr>
            <p:ph type="title"/>
          </p:nvPr>
        </p:nvSpPr>
        <p:spPr>
          <a:xfrm>
            <a:off x="467544" y="1124744"/>
            <a:ext cx="8229600" cy="720080"/>
          </a:xfrm>
        </p:spPr>
        <p:txBody>
          <a:bodyPr/>
          <a:lstStyle/>
          <a:p>
            <a:r>
              <a:rPr lang="en-GB" dirty="0"/>
              <a:t>Influencing service development</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052735"/>
            <a:ext cx="676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31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1038225"/>
            <a:ext cx="5283200" cy="47815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844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Ongoing support</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2060848"/>
            <a:ext cx="7164000" cy="355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89" y="980728"/>
            <a:ext cx="676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3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1124744"/>
            <a:ext cx="5714145"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07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Responding to concerns</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060848"/>
            <a:ext cx="5776953" cy="41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52736"/>
            <a:ext cx="676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63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980728"/>
            <a:ext cx="5759264"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93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61846"/>
            <a:ext cx="8892000" cy="162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707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28800"/>
            <a:ext cx="626469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271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ph-fs1.tst.nhs.uk\userdata$\Karen.Holden\My Documents\My Pictures\PETERS-Hayley-Oct-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2" y="4149080"/>
            <a:ext cx="2099832" cy="29265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p:cNvSpPr txBox="1">
            <a:spLocks/>
          </p:cNvSpPr>
          <p:nvPr/>
        </p:nvSpPr>
        <p:spPr>
          <a:xfrm>
            <a:off x="469927" y="1207822"/>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Hayley Peters, Chief Nurse</a:t>
            </a:r>
          </a:p>
        </p:txBody>
      </p:sp>
      <p:sp>
        <p:nvSpPr>
          <p:cNvPr id="2" name="TextBox 1"/>
          <p:cNvSpPr txBox="1"/>
          <p:nvPr/>
        </p:nvSpPr>
        <p:spPr>
          <a:xfrm>
            <a:off x="1861863" y="2060848"/>
            <a:ext cx="6863831" cy="3970318"/>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“Care Opinion has the power to truly transform how we listen to patients…It can act as a significant lever in affirming the values and behaviours that we expect from our teams.</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We must empower and trust our frontline teams to respond and in doing that they engage fully and own the feedback.</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Having that platform of overwhelmingly positive feedback allows our team to embrace the arena of negative feedback, which is rare, and they connect with it fully and learn what they can do to improve. For me that’s authentic.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Dealing with it publically demonstrates our transparency and commitment to listening to and learning from feedback</a:t>
            </a:r>
            <a:r>
              <a:rPr lang="en-GB"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60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“Did I make a difference?”</a:t>
            </a:r>
          </a:p>
        </p:txBody>
      </p:sp>
      <p:sp>
        <p:nvSpPr>
          <p:cNvPr id="3" name="Content Placeholder 2"/>
          <p:cNvSpPr>
            <a:spLocks noGrp="1"/>
          </p:cNvSpPr>
          <p:nvPr>
            <p:ph idx="1"/>
          </p:nvPr>
        </p:nvSpPr>
        <p:spPr/>
        <p:txBody>
          <a:bodyPr/>
          <a:lstStyle/>
          <a:p>
            <a:r>
              <a:rPr lang="en-GB" dirty="0"/>
              <a:t>PALS/Complaints responses to patient/carer</a:t>
            </a:r>
          </a:p>
          <a:p>
            <a:r>
              <a:rPr lang="en-GB" dirty="0"/>
              <a:t>Posters on wards</a:t>
            </a:r>
          </a:p>
          <a:p>
            <a:r>
              <a:rPr lang="en-GB" dirty="0"/>
              <a:t>Contact with patients if possible</a:t>
            </a:r>
          </a:p>
          <a:p>
            <a:r>
              <a:rPr lang="en-GB" dirty="0"/>
              <a:t>Use of outcomes posts ‘we’ve made a change’</a:t>
            </a:r>
          </a:p>
          <a:p>
            <a:endParaRPr lang="en-GB" dirty="0"/>
          </a:p>
        </p:txBody>
      </p:sp>
    </p:spTree>
    <p:extLst>
      <p:ext uri="{BB962C8B-B14F-4D97-AF65-F5344CB8AC3E}">
        <p14:creationId xmlns:p14="http://schemas.microsoft.com/office/powerpoint/2010/main" val="218059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05" y="116632"/>
            <a:ext cx="83121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510" y="1259475"/>
            <a:ext cx="4737100" cy="5613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59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 – how we use the tools</a:t>
            </a:r>
            <a:br>
              <a:rPr lang="en-US" dirty="0"/>
            </a:b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19" y="2276872"/>
            <a:ext cx="5962666" cy="37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49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GB" dirty="0"/>
          </a:p>
        </p:txBody>
      </p:sp>
      <p:sp>
        <p:nvSpPr>
          <p:cNvPr id="7" name="Subtitle 6"/>
          <p:cNvSpPr>
            <a:spLocks noGrp="1"/>
          </p:cNvSpPr>
          <p:nvPr>
            <p:ph type="subTitle"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388000" cy="427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565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p:txBody>
          <a:bodyPr/>
          <a:lstStyle/>
          <a:p>
            <a:pPr marL="0" indent="0">
              <a:buNone/>
            </a:pPr>
            <a:r>
              <a:rPr lang="en-GB" dirty="0"/>
              <a:t>Spread the word.</a:t>
            </a:r>
          </a:p>
          <a:p>
            <a:pPr marL="0" indent="0">
              <a:buNone/>
            </a:pPr>
            <a:r>
              <a:rPr lang="en-GB" dirty="0"/>
              <a:t>Merged Trust.</a:t>
            </a:r>
          </a:p>
          <a:p>
            <a:pPr marL="0" indent="0">
              <a:buNone/>
            </a:pPr>
            <a:r>
              <a:rPr lang="en-GB" dirty="0"/>
              <a:t>Increase use of Care Opinion feedback to inform Improvement and change.</a:t>
            </a:r>
          </a:p>
          <a:p>
            <a:pPr marL="0" indent="0">
              <a:buNone/>
            </a:pPr>
            <a:r>
              <a:rPr lang="en-GB" dirty="0"/>
              <a:t>Support Responders to be creative </a:t>
            </a:r>
          </a:p>
          <a:p>
            <a:pPr marL="0" indent="0">
              <a:buNone/>
            </a:pPr>
            <a:r>
              <a:rPr lang="en-GB" dirty="0"/>
              <a:t>More responders at the frontline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35507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864" y="1772816"/>
            <a:ext cx="2592000" cy="340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4D949983-306F-4F8E-99B1-06AD3D9BA187}"/>
              </a:ext>
            </a:extLst>
          </p:cNvPr>
          <p:cNvSpPr txBox="1"/>
          <p:nvPr/>
        </p:nvSpPr>
        <p:spPr>
          <a:xfrm>
            <a:off x="323528" y="5406315"/>
            <a:ext cx="8373616" cy="830997"/>
          </a:xfrm>
          <a:prstGeom prst="rect">
            <a:avLst/>
          </a:prstGeom>
          <a:noFill/>
        </p:spPr>
        <p:txBody>
          <a:bodyPr wrap="square" rtlCol="0">
            <a:spAutoFit/>
          </a:bodyPr>
          <a:lstStyle/>
          <a:p>
            <a:pPr algn="r"/>
            <a:r>
              <a:rPr lang="en-GB" sz="2400" dirty="0">
                <a:solidFill>
                  <a:schemeClr val="bg1">
                    <a:lumMod val="50000"/>
                  </a:schemeClr>
                </a:solidFill>
              </a:rPr>
              <a:t>Hayley Hughes</a:t>
            </a:r>
          </a:p>
          <a:p>
            <a:pPr algn="r"/>
            <a:r>
              <a:rPr lang="en-GB" sz="2400" dirty="0">
                <a:solidFill>
                  <a:schemeClr val="bg1">
                    <a:lumMod val="50000"/>
                  </a:schemeClr>
                </a:solidFill>
              </a:rPr>
              <a:t>Associate Director of Patient Centred Care</a:t>
            </a:r>
          </a:p>
        </p:txBody>
      </p:sp>
    </p:spTree>
    <p:extLst>
      <p:ext uri="{BB962C8B-B14F-4D97-AF65-F5344CB8AC3E}">
        <p14:creationId xmlns:p14="http://schemas.microsoft.com/office/powerpoint/2010/main" val="265598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28663"/>
            <a:ext cx="91440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SomPar NHS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88913"/>
            <a:ext cx="26717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13"/>
          <p:cNvSpPr txBox="1">
            <a:spLocks noChangeArrowheads="1"/>
          </p:cNvSpPr>
          <p:nvPr/>
        </p:nvSpPr>
        <p:spPr bwMode="auto">
          <a:xfrm>
            <a:off x="6850063" y="6407150"/>
            <a:ext cx="154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000" b="1">
                <a:solidFill>
                  <a:srgbClr val="FF0000"/>
                </a:solidFill>
              </a:rPr>
              <a:t>District Hospitals</a:t>
            </a:r>
          </a:p>
        </p:txBody>
      </p:sp>
      <p:pic>
        <p:nvPicPr>
          <p:cNvPr id="308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988" y="1916113"/>
            <a:ext cx="555625"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4733925"/>
            <a:ext cx="792162"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30" descr="C:\Users\Lucy.Nicholls\Downloads\Icon Community Health Cen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525" y="2454275"/>
            <a:ext cx="4238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1588" y="3360738"/>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313" y="1724025"/>
            <a:ext cx="555625"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0388" y="1752600"/>
            <a:ext cx="425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538" y="2236788"/>
            <a:ext cx="555625"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2308225"/>
            <a:ext cx="555625"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2154238"/>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088313" y="2078038"/>
            <a:ext cx="709612" cy="228600"/>
          </a:xfrm>
          <a:prstGeom prst="rect">
            <a:avLst/>
          </a:prstGeom>
          <a:noFill/>
        </p:spPr>
        <p:txBody>
          <a:bodyPr>
            <a:spAutoFit/>
          </a:bodyPr>
          <a:lstStyle/>
          <a:p>
            <a:pPr>
              <a:lnSpc>
                <a:spcPts val="1000"/>
              </a:lnSpc>
              <a:defRPr/>
            </a:pPr>
            <a:r>
              <a:rPr lang="en-GB" sz="1200" b="1" dirty="0">
                <a:solidFill>
                  <a:schemeClr val="tx1">
                    <a:lumMod val="75000"/>
                    <a:lumOff val="25000"/>
                  </a:schemeClr>
                </a:solidFill>
                <a:latin typeface="+mn-lt"/>
              </a:rPr>
              <a:t>Frome</a:t>
            </a:r>
          </a:p>
        </p:txBody>
      </p:sp>
      <p:sp>
        <p:nvSpPr>
          <p:cNvPr id="20" name="TextBox 19"/>
          <p:cNvSpPr txBox="1"/>
          <p:nvPr/>
        </p:nvSpPr>
        <p:spPr>
          <a:xfrm>
            <a:off x="6784975" y="2481263"/>
            <a:ext cx="803275" cy="357187"/>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Shepton Mallet</a:t>
            </a:r>
          </a:p>
        </p:txBody>
      </p:sp>
      <p:sp>
        <p:nvSpPr>
          <p:cNvPr id="21" name="TextBox 20"/>
          <p:cNvSpPr txBox="1"/>
          <p:nvPr/>
        </p:nvSpPr>
        <p:spPr>
          <a:xfrm>
            <a:off x="7373938" y="3709988"/>
            <a:ext cx="1069975" cy="228600"/>
          </a:xfrm>
          <a:prstGeom prst="rect">
            <a:avLst/>
          </a:prstGeom>
          <a:noFill/>
        </p:spPr>
        <p:txBody>
          <a:bodyPr>
            <a:spAutoFit/>
          </a:bodyPr>
          <a:lstStyle/>
          <a:p>
            <a:pPr>
              <a:lnSpc>
                <a:spcPts val="1000"/>
              </a:lnSpc>
              <a:defRPr/>
            </a:pPr>
            <a:r>
              <a:rPr lang="en-GB" sz="1200" b="1" dirty="0">
                <a:solidFill>
                  <a:schemeClr val="tx1">
                    <a:lumMod val="75000"/>
                    <a:lumOff val="25000"/>
                  </a:schemeClr>
                </a:solidFill>
                <a:latin typeface="+mn-lt"/>
              </a:rPr>
              <a:t>Wincanton</a:t>
            </a:r>
          </a:p>
        </p:txBody>
      </p:sp>
      <p:pic>
        <p:nvPicPr>
          <p:cNvPr id="3092"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13" y="3416300"/>
            <a:ext cx="592137" cy="21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988" y="2511425"/>
            <a:ext cx="509587" cy="18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2462213"/>
            <a:ext cx="509587" cy="23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543550" y="2833688"/>
            <a:ext cx="804863" cy="357187"/>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West Mendip</a:t>
            </a:r>
          </a:p>
        </p:txBody>
      </p:sp>
      <p:sp>
        <p:nvSpPr>
          <p:cNvPr id="27" name="TextBox 26"/>
          <p:cNvSpPr txBox="1"/>
          <p:nvPr/>
        </p:nvSpPr>
        <p:spPr>
          <a:xfrm>
            <a:off x="3959225" y="1922463"/>
            <a:ext cx="804863" cy="358775"/>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Burnham-on-Sea</a:t>
            </a:r>
          </a:p>
        </p:txBody>
      </p:sp>
      <p:sp>
        <p:nvSpPr>
          <p:cNvPr id="29" name="TextBox 28"/>
          <p:cNvSpPr txBox="1"/>
          <p:nvPr/>
        </p:nvSpPr>
        <p:spPr>
          <a:xfrm>
            <a:off x="3851275" y="2990850"/>
            <a:ext cx="912813" cy="220663"/>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Bridgwater</a:t>
            </a:r>
          </a:p>
        </p:txBody>
      </p:sp>
      <p:sp>
        <p:nvSpPr>
          <p:cNvPr id="30" name="TextBox 29"/>
          <p:cNvSpPr txBox="1"/>
          <p:nvPr/>
        </p:nvSpPr>
        <p:spPr>
          <a:xfrm>
            <a:off x="1979613" y="2619375"/>
            <a:ext cx="912812" cy="228600"/>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Williton</a:t>
            </a:r>
          </a:p>
        </p:txBody>
      </p:sp>
      <p:sp>
        <p:nvSpPr>
          <p:cNvPr id="31" name="TextBox 30"/>
          <p:cNvSpPr txBox="1"/>
          <p:nvPr/>
        </p:nvSpPr>
        <p:spPr>
          <a:xfrm>
            <a:off x="971550" y="2114550"/>
            <a:ext cx="912813" cy="230188"/>
          </a:xfrm>
          <a:prstGeom prst="rect">
            <a:avLst/>
          </a:prstGeom>
          <a:noFill/>
        </p:spPr>
        <p:txBody>
          <a:bodyPr>
            <a:spAutoFit/>
          </a:bodyPr>
          <a:lstStyle/>
          <a:p>
            <a:pPr algn="ctr">
              <a:lnSpc>
                <a:spcPts val="1000"/>
              </a:lnSpc>
              <a:defRPr/>
            </a:pPr>
            <a:r>
              <a:rPr lang="en-GB" sz="1200" b="1" dirty="0" err="1">
                <a:solidFill>
                  <a:schemeClr val="tx1">
                    <a:lumMod val="75000"/>
                    <a:lumOff val="25000"/>
                  </a:schemeClr>
                </a:solidFill>
                <a:latin typeface="+mn-lt"/>
              </a:rPr>
              <a:t>Minehead</a:t>
            </a:r>
            <a:endParaRPr lang="en-GB" sz="1200" b="1" dirty="0">
              <a:solidFill>
                <a:schemeClr val="tx1">
                  <a:lumMod val="75000"/>
                  <a:lumOff val="25000"/>
                </a:schemeClr>
              </a:solidFill>
              <a:latin typeface="+mn-lt"/>
            </a:endParaRPr>
          </a:p>
        </p:txBody>
      </p:sp>
      <p:sp>
        <p:nvSpPr>
          <p:cNvPr id="32" name="TextBox 31"/>
          <p:cNvSpPr txBox="1"/>
          <p:nvPr/>
        </p:nvSpPr>
        <p:spPr>
          <a:xfrm>
            <a:off x="2555875" y="3806825"/>
            <a:ext cx="912813" cy="358775"/>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Dene Barton</a:t>
            </a:r>
          </a:p>
        </p:txBody>
      </p:sp>
      <p:sp>
        <p:nvSpPr>
          <p:cNvPr id="38" name="TextBox 37"/>
          <p:cNvSpPr txBox="1"/>
          <p:nvPr/>
        </p:nvSpPr>
        <p:spPr>
          <a:xfrm>
            <a:off x="5087938" y="4733925"/>
            <a:ext cx="912812" cy="357188"/>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South Petherton</a:t>
            </a:r>
          </a:p>
        </p:txBody>
      </p:sp>
      <p:sp>
        <p:nvSpPr>
          <p:cNvPr id="39" name="TextBox 38"/>
          <p:cNvSpPr txBox="1"/>
          <p:nvPr/>
        </p:nvSpPr>
        <p:spPr>
          <a:xfrm>
            <a:off x="5233988" y="5373688"/>
            <a:ext cx="912812" cy="228600"/>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Crewkerne</a:t>
            </a:r>
          </a:p>
        </p:txBody>
      </p:sp>
      <p:pic>
        <p:nvPicPr>
          <p:cNvPr id="310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9575" y="5141913"/>
            <a:ext cx="858838"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4454525"/>
            <a:ext cx="1328738" cy="19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525" y="5246688"/>
            <a:ext cx="860425" cy="23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4149725" y="5362575"/>
            <a:ext cx="912813" cy="230188"/>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Chard</a:t>
            </a:r>
          </a:p>
        </p:txBody>
      </p:sp>
      <p:pic>
        <p:nvPicPr>
          <p:cNvPr id="310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4208463"/>
            <a:ext cx="827088"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2555875" y="4402138"/>
            <a:ext cx="912813" cy="228600"/>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Wellington</a:t>
            </a:r>
          </a:p>
        </p:txBody>
      </p:sp>
      <p:pic>
        <p:nvPicPr>
          <p:cNvPr id="310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3589338"/>
            <a:ext cx="84455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2382838"/>
            <a:ext cx="82550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2149475"/>
            <a:ext cx="82550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2" name="Picture 30" descr="C:\Users\Lucy.Nicholls\Downloads\Icon Community Health Cen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4950" y="4402138"/>
            <a:ext cx="4238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613" y="5026025"/>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30" descr="C:\Users\Lucy.Nicholls\Downloads\Icon Community Health Cen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9575" y="5056188"/>
            <a:ext cx="4238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978025"/>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88" y="2271713"/>
            <a:ext cx="42386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0" y="3492500"/>
            <a:ext cx="425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30" descr="C:\Users\Lucy.Nicholls\Downloads\Icon Community Health Cen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1938" y="4083050"/>
            <a:ext cx="4238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2749550"/>
            <a:ext cx="7683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0"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5750" y="2663825"/>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6575" y="1566863"/>
            <a:ext cx="12382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2"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1589088"/>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3" y="3886200"/>
            <a:ext cx="555625"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17900" y="34194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4454525"/>
            <a:ext cx="555625"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6"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725" y="4454525"/>
            <a:ext cx="3968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113" y="4886325"/>
            <a:ext cx="792162"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063" y="836613"/>
            <a:ext cx="496887"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3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   About us:</a:t>
            </a:r>
          </a:p>
        </p:txBody>
      </p:sp>
      <p:sp>
        <p:nvSpPr>
          <p:cNvPr id="6" name="Flowchart: Decision 5"/>
          <p:cNvSpPr/>
          <p:nvPr/>
        </p:nvSpPr>
        <p:spPr>
          <a:xfrm>
            <a:off x="179512" y="4410075"/>
            <a:ext cx="3289176" cy="1700213"/>
          </a:xfrm>
          <a:prstGeom prst="flowChartDecisi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555,000 population</a:t>
            </a:r>
          </a:p>
        </p:txBody>
      </p:sp>
    </p:spTree>
    <p:extLst>
      <p:ext uri="{BB962C8B-B14F-4D97-AF65-F5344CB8AC3E}">
        <p14:creationId xmlns:p14="http://schemas.microsoft.com/office/powerpoint/2010/main" val="27277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28663"/>
            <a:ext cx="91440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SomPar NHS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88913"/>
            <a:ext cx="26717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13"/>
          <p:cNvSpPr txBox="1">
            <a:spLocks noChangeArrowheads="1"/>
          </p:cNvSpPr>
          <p:nvPr/>
        </p:nvSpPr>
        <p:spPr bwMode="auto">
          <a:xfrm>
            <a:off x="6850063" y="6407150"/>
            <a:ext cx="154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000" b="1">
                <a:solidFill>
                  <a:srgbClr val="FF0000"/>
                </a:solidFill>
              </a:rPr>
              <a:t>District Hospitals</a:t>
            </a:r>
          </a:p>
        </p:txBody>
      </p:sp>
      <p:pic>
        <p:nvPicPr>
          <p:cNvPr id="308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988" y="1916113"/>
            <a:ext cx="555625"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4733925"/>
            <a:ext cx="792162"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30" descr="C:\Users\Lucy.Nicholls\Downloads\Icon Community Health Cen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525" y="2454275"/>
            <a:ext cx="4238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1588" y="3360738"/>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313" y="1724025"/>
            <a:ext cx="555625"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0388" y="1752600"/>
            <a:ext cx="425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538" y="2236788"/>
            <a:ext cx="555625"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2308225"/>
            <a:ext cx="555625"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2154238"/>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088313" y="2078038"/>
            <a:ext cx="709612" cy="228600"/>
          </a:xfrm>
          <a:prstGeom prst="rect">
            <a:avLst/>
          </a:prstGeom>
          <a:noFill/>
        </p:spPr>
        <p:txBody>
          <a:bodyPr>
            <a:spAutoFit/>
          </a:bodyPr>
          <a:lstStyle/>
          <a:p>
            <a:pPr>
              <a:lnSpc>
                <a:spcPts val="1000"/>
              </a:lnSpc>
              <a:defRPr/>
            </a:pPr>
            <a:r>
              <a:rPr lang="en-GB" sz="1200" b="1" dirty="0">
                <a:solidFill>
                  <a:schemeClr val="tx1">
                    <a:lumMod val="75000"/>
                    <a:lumOff val="25000"/>
                  </a:schemeClr>
                </a:solidFill>
                <a:latin typeface="+mn-lt"/>
              </a:rPr>
              <a:t>Frome</a:t>
            </a:r>
          </a:p>
        </p:txBody>
      </p:sp>
      <p:sp>
        <p:nvSpPr>
          <p:cNvPr id="20" name="TextBox 19"/>
          <p:cNvSpPr txBox="1"/>
          <p:nvPr/>
        </p:nvSpPr>
        <p:spPr>
          <a:xfrm>
            <a:off x="6784975" y="2481263"/>
            <a:ext cx="803275" cy="357187"/>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Shepton Mallet</a:t>
            </a:r>
          </a:p>
        </p:txBody>
      </p:sp>
      <p:sp>
        <p:nvSpPr>
          <p:cNvPr id="21" name="TextBox 20"/>
          <p:cNvSpPr txBox="1"/>
          <p:nvPr/>
        </p:nvSpPr>
        <p:spPr>
          <a:xfrm>
            <a:off x="7373938" y="3709988"/>
            <a:ext cx="1069975" cy="228600"/>
          </a:xfrm>
          <a:prstGeom prst="rect">
            <a:avLst/>
          </a:prstGeom>
          <a:noFill/>
        </p:spPr>
        <p:txBody>
          <a:bodyPr>
            <a:spAutoFit/>
          </a:bodyPr>
          <a:lstStyle/>
          <a:p>
            <a:pPr>
              <a:lnSpc>
                <a:spcPts val="1000"/>
              </a:lnSpc>
              <a:defRPr/>
            </a:pPr>
            <a:r>
              <a:rPr lang="en-GB" sz="1200" b="1" dirty="0">
                <a:solidFill>
                  <a:schemeClr val="tx1">
                    <a:lumMod val="75000"/>
                    <a:lumOff val="25000"/>
                  </a:schemeClr>
                </a:solidFill>
                <a:latin typeface="+mn-lt"/>
              </a:rPr>
              <a:t>Wincanton</a:t>
            </a:r>
          </a:p>
        </p:txBody>
      </p:sp>
      <p:pic>
        <p:nvPicPr>
          <p:cNvPr id="3092"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13" y="3416300"/>
            <a:ext cx="592137" cy="21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988" y="2511425"/>
            <a:ext cx="509587" cy="18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2462213"/>
            <a:ext cx="509587" cy="23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543550" y="2833688"/>
            <a:ext cx="804863" cy="357187"/>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West Mendip</a:t>
            </a:r>
          </a:p>
        </p:txBody>
      </p:sp>
      <p:sp>
        <p:nvSpPr>
          <p:cNvPr id="27" name="TextBox 26"/>
          <p:cNvSpPr txBox="1"/>
          <p:nvPr/>
        </p:nvSpPr>
        <p:spPr>
          <a:xfrm>
            <a:off x="3959225" y="1922463"/>
            <a:ext cx="804863" cy="358775"/>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Burnham-on-Sea</a:t>
            </a:r>
          </a:p>
        </p:txBody>
      </p:sp>
      <p:sp>
        <p:nvSpPr>
          <p:cNvPr id="29" name="TextBox 28"/>
          <p:cNvSpPr txBox="1"/>
          <p:nvPr/>
        </p:nvSpPr>
        <p:spPr>
          <a:xfrm>
            <a:off x="3851275" y="2990850"/>
            <a:ext cx="912813" cy="220663"/>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Bridgwater</a:t>
            </a:r>
          </a:p>
        </p:txBody>
      </p:sp>
      <p:sp>
        <p:nvSpPr>
          <p:cNvPr id="30" name="TextBox 29"/>
          <p:cNvSpPr txBox="1"/>
          <p:nvPr/>
        </p:nvSpPr>
        <p:spPr>
          <a:xfrm>
            <a:off x="1979613" y="2619375"/>
            <a:ext cx="912812" cy="228600"/>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Williton</a:t>
            </a:r>
          </a:p>
        </p:txBody>
      </p:sp>
      <p:sp>
        <p:nvSpPr>
          <p:cNvPr id="31" name="TextBox 30"/>
          <p:cNvSpPr txBox="1"/>
          <p:nvPr/>
        </p:nvSpPr>
        <p:spPr>
          <a:xfrm>
            <a:off x="971550" y="2114550"/>
            <a:ext cx="912813" cy="230188"/>
          </a:xfrm>
          <a:prstGeom prst="rect">
            <a:avLst/>
          </a:prstGeom>
          <a:noFill/>
        </p:spPr>
        <p:txBody>
          <a:bodyPr>
            <a:spAutoFit/>
          </a:bodyPr>
          <a:lstStyle/>
          <a:p>
            <a:pPr algn="ctr">
              <a:lnSpc>
                <a:spcPts val="1000"/>
              </a:lnSpc>
              <a:defRPr/>
            </a:pPr>
            <a:r>
              <a:rPr lang="en-GB" sz="1200" b="1" dirty="0" err="1">
                <a:solidFill>
                  <a:schemeClr val="tx1">
                    <a:lumMod val="75000"/>
                    <a:lumOff val="25000"/>
                  </a:schemeClr>
                </a:solidFill>
                <a:latin typeface="+mn-lt"/>
              </a:rPr>
              <a:t>Minehead</a:t>
            </a:r>
            <a:endParaRPr lang="en-GB" sz="1200" b="1" dirty="0">
              <a:solidFill>
                <a:schemeClr val="tx1">
                  <a:lumMod val="75000"/>
                  <a:lumOff val="25000"/>
                </a:schemeClr>
              </a:solidFill>
              <a:latin typeface="+mn-lt"/>
            </a:endParaRPr>
          </a:p>
        </p:txBody>
      </p:sp>
      <p:sp>
        <p:nvSpPr>
          <p:cNvPr id="32" name="TextBox 31"/>
          <p:cNvSpPr txBox="1"/>
          <p:nvPr/>
        </p:nvSpPr>
        <p:spPr>
          <a:xfrm>
            <a:off x="2555875" y="3806825"/>
            <a:ext cx="912813" cy="358775"/>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Dene Barton</a:t>
            </a:r>
          </a:p>
        </p:txBody>
      </p:sp>
      <p:sp>
        <p:nvSpPr>
          <p:cNvPr id="38" name="TextBox 37"/>
          <p:cNvSpPr txBox="1"/>
          <p:nvPr/>
        </p:nvSpPr>
        <p:spPr>
          <a:xfrm>
            <a:off x="5087938" y="4733925"/>
            <a:ext cx="912812" cy="357188"/>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South Petherton</a:t>
            </a:r>
          </a:p>
        </p:txBody>
      </p:sp>
      <p:sp>
        <p:nvSpPr>
          <p:cNvPr id="39" name="TextBox 38"/>
          <p:cNvSpPr txBox="1"/>
          <p:nvPr/>
        </p:nvSpPr>
        <p:spPr>
          <a:xfrm>
            <a:off x="5233988" y="5373688"/>
            <a:ext cx="912812" cy="228600"/>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Crewkerne</a:t>
            </a:r>
          </a:p>
        </p:txBody>
      </p:sp>
      <p:pic>
        <p:nvPicPr>
          <p:cNvPr id="310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9575" y="5141913"/>
            <a:ext cx="858838"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4454525"/>
            <a:ext cx="1328738" cy="19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525" y="5246688"/>
            <a:ext cx="860425" cy="23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4149725" y="5362575"/>
            <a:ext cx="912813" cy="230188"/>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Chard</a:t>
            </a:r>
          </a:p>
        </p:txBody>
      </p:sp>
      <p:pic>
        <p:nvPicPr>
          <p:cNvPr id="310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4208463"/>
            <a:ext cx="827088"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2555875" y="4402138"/>
            <a:ext cx="912813" cy="228600"/>
          </a:xfrm>
          <a:prstGeom prst="rect">
            <a:avLst/>
          </a:prstGeom>
          <a:noFill/>
        </p:spPr>
        <p:txBody>
          <a:bodyPr>
            <a:spAutoFit/>
          </a:bodyPr>
          <a:lstStyle/>
          <a:p>
            <a:pPr algn="ctr">
              <a:lnSpc>
                <a:spcPts val="1000"/>
              </a:lnSpc>
              <a:defRPr/>
            </a:pPr>
            <a:r>
              <a:rPr lang="en-GB" sz="1200" b="1" dirty="0">
                <a:solidFill>
                  <a:schemeClr val="tx1">
                    <a:lumMod val="75000"/>
                    <a:lumOff val="25000"/>
                  </a:schemeClr>
                </a:solidFill>
                <a:latin typeface="+mn-lt"/>
              </a:rPr>
              <a:t>Wellington</a:t>
            </a:r>
          </a:p>
        </p:txBody>
      </p:sp>
      <p:pic>
        <p:nvPicPr>
          <p:cNvPr id="310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3589338"/>
            <a:ext cx="84455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2382838"/>
            <a:ext cx="82550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2149475"/>
            <a:ext cx="82550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2" name="Picture 30" descr="C:\Users\Lucy.Nicholls\Downloads\Icon Community Health Cen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4950" y="4402138"/>
            <a:ext cx="4238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613" y="5026025"/>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30" descr="C:\Users\Lucy.Nicholls\Downloads\Icon Community Health Cen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9575" y="5056188"/>
            <a:ext cx="4238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978025"/>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88" y="2271713"/>
            <a:ext cx="42386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0" y="3492500"/>
            <a:ext cx="425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30" descr="C:\Users\Lucy.Nicholls\Downloads\Icon Community Health Cen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1938" y="4083050"/>
            <a:ext cx="4238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2749550"/>
            <a:ext cx="7683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0"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5750" y="2663825"/>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6575" y="1566863"/>
            <a:ext cx="12382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2" name="Picture 30" descr="C:\Users\Lucy.Nicholls\Downloads\Icon Community Health Cen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1589088"/>
            <a:ext cx="4254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3" y="3886200"/>
            <a:ext cx="555625"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17900" y="34194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4454525"/>
            <a:ext cx="555625"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6"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725" y="4454525"/>
            <a:ext cx="3968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113" y="4886325"/>
            <a:ext cx="792162"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063" y="836613"/>
            <a:ext cx="496887"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3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   About us:</a:t>
            </a:r>
          </a:p>
        </p:txBody>
      </p:sp>
      <p:sp>
        <p:nvSpPr>
          <p:cNvPr id="6" name="Flowchart: Decision 5"/>
          <p:cNvSpPr/>
          <p:nvPr/>
        </p:nvSpPr>
        <p:spPr>
          <a:xfrm>
            <a:off x="179512" y="4410075"/>
            <a:ext cx="3289176" cy="1700213"/>
          </a:xfrm>
          <a:prstGeom prst="flowChartDecisi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555,000 population</a:t>
            </a:r>
          </a:p>
        </p:txBody>
      </p:sp>
      <p:sp>
        <p:nvSpPr>
          <p:cNvPr id="5" name="Rectangle 4"/>
          <p:cNvSpPr/>
          <p:nvPr/>
        </p:nvSpPr>
        <p:spPr>
          <a:xfrm>
            <a:off x="-5625" y="792150"/>
            <a:ext cx="9144000" cy="540069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00150" lvl="2" indent="-285750">
              <a:buFont typeface="Arial" panose="020B0604020202020204" pitchFamily="34" charset="0"/>
              <a:buChar char="•"/>
            </a:pPr>
            <a:endParaRPr lang="en-GB" sz="1600" dirty="0">
              <a:solidFill>
                <a:schemeClr val="tx1"/>
              </a:solidFill>
            </a:endParaRPr>
          </a:p>
          <a:p>
            <a:pPr marL="1200150" lvl="2" indent="-285750">
              <a:buFont typeface="Arial" panose="020B0604020202020204" pitchFamily="34" charset="0"/>
              <a:buChar char="•"/>
            </a:pPr>
            <a:r>
              <a:rPr lang="en-GB" sz="2800" dirty="0">
                <a:solidFill>
                  <a:schemeClr val="tx1"/>
                </a:solidFill>
              </a:rPr>
              <a:t>Two large NHS Foundation Trusts</a:t>
            </a:r>
          </a:p>
          <a:p>
            <a:pPr marL="1200150" lvl="2" indent="-285750">
              <a:buFont typeface="Arial" panose="020B0604020202020204" pitchFamily="34" charset="0"/>
              <a:buChar char="•"/>
            </a:pPr>
            <a:r>
              <a:rPr lang="en-GB" sz="2800" dirty="0">
                <a:solidFill>
                  <a:schemeClr val="tx1"/>
                </a:solidFill>
              </a:rPr>
              <a:t>9,000 staff</a:t>
            </a:r>
          </a:p>
          <a:p>
            <a:pPr marL="1200150" lvl="2" indent="-285750">
              <a:buFont typeface="Arial" panose="020B0604020202020204" pitchFamily="34" charset="0"/>
              <a:buChar char="•"/>
            </a:pPr>
            <a:r>
              <a:rPr lang="en-GB" sz="2800" dirty="0">
                <a:solidFill>
                  <a:schemeClr val="tx1"/>
                </a:solidFill>
              </a:rPr>
              <a:t>Income of c. £350 million</a:t>
            </a:r>
          </a:p>
          <a:p>
            <a:pPr marL="1200150" lvl="2" indent="-285750">
              <a:buFont typeface="Arial" panose="020B0604020202020204" pitchFamily="34" charset="0"/>
              <a:buChar char="•"/>
            </a:pPr>
            <a:r>
              <a:rPr lang="en-GB" sz="2800" dirty="0">
                <a:solidFill>
                  <a:schemeClr val="tx1"/>
                </a:solidFill>
              </a:rPr>
              <a:t>Acute, community, mental health and learning disability services</a:t>
            </a:r>
          </a:p>
          <a:p>
            <a:pPr marL="1200150" lvl="2" indent="-285750">
              <a:buFont typeface="Arial" panose="020B0604020202020204" pitchFamily="34" charset="0"/>
              <a:buChar char="•"/>
            </a:pPr>
            <a:endParaRPr lang="en-GB" sz="2800" dirty="0">
              <a:solidFill>
                <a:schemeClr val="tx1"/>
              </a:solidFill>
            </a:endParaRPr>
          </a:p>
          <a:p>
            <a:pPr marL="1200150" lvl="3" indent="-285750">
              <a:buSzPct val="125000"/>
              <a:buFont typeface="Arial" panose="020B0604020202020204" pitchFamily="34" charset="0"/>
              <a:buChar char="•"/>
            </a:pPr>
            <a:r>
              <a:rPr lang="en-GB" altLang="en-US" sz="1600" dirty="0">
                <a:solidFill>
                  <a:schemeClr val="tx1"/>
                </a:solidFill>
              </a:rPr>
              <a:t>1 acute (district) hospital</a:t>
            </a:r>
          </a:p>
          <a:p>
            <a:pPr marL="1200150" lvl="3" indent="-285750">
              <a:buSzPct val="125000"/>
              <a:buFont typeface="Arial" panose="020B0604020202020204" pitchFamily="34" charset="0"/>
              <a:buChar char="•"/>
            </a:pPr>
            <a:r>
              <a:rPr lang="en-GB" altLang="en-US" sz="1600" dirty="0">
                <a:solidFill>
                  <a:schemeClr val="tx1"/>
                </a:solidFill>
              </a:rPr>
              <a:t>13 community hospitals</a:t>
            </a:r>
          </a:p>
          <a:p>
            <a:pPr marL="1200150" lvl="3" indent="-285750">
              <a:buSzPct val="125000"/>
              <a:buFont typeface="Arial" panose="020B0604020202020204" pitchFamily="34" charset="0"/>
              <a:buChar char="•"/>
            </a:pPr>
            <a:r>
              <a:rPr lang="en-GB" altLang="en-US" sz="1600" dirty="0">
                <a:solidFill>
                  <a:schemeClr val="tx1"/>
                </a:solidFill>
              </a:rPr>
              <a:t>9 mental health inpatient wards</a:t>
            </a:r>
          </a:p>
          <a:p>
            <a:pPr marL="1200150" lvl="3" indent="-285750">
              <a:buSzPct val="125000"/>
              <a:buFont typeface="Arial" panose="020B0604020202020204" pitchFamily="34" charset="0"/>
              <a:buChar char="•"/>
            </a:pPr>
            <a:r>
              <a:rPr lang="en-GB" altLang="en-US" sz="1600" dirty="0">
                <a:solidFill>
                  <a:schemeClr val="tx1"/>
                </a:solidFill>
              </a:rPr>
              <a:t>100+ different services</a:t>
            </a:r>
          </a:p>
          <a:p>
            <a:pPr marL="1200150" lvl="3" indent="-285750">
              <a:buSzPct val="125000"/>
              <a:buFont typeface="Arial" panose="020B0604020202020204" pitchFamily="34" charset="0"/>
              <a:buChar char="•"/>
            </a:pPr>
            <a:r>
              <a:rPr lang="en-GB" altLang="en-US" sz="1600" dirty="0">
                <a:solidFill>
                  <a:schemeClr val="tx1"/>
                </a:solidFill>
              </a:rPr>
              <a:t>1,000 inpatient beds</a:t>
            </a:r>
          </a:p>
          <a:p>
            <a:pPr marL="1200150" lvl="3" indent="-285750">
              <a:buSzPct val="125000"/>
              <a:buFont typeface="Arial" panose="020B0604020202020204" pitchFamily="34" charset="0"/>
              <a:buChar char="•"/>
            </a:pPr>
            <a:r>
              <a:rPr lang="en-GB" altLang="en-US" sz="1600" dirty="0">
                <a:solidFill>
                  <a:schemeClr val="tx1"/>
                </a:solidFill>
              </a:rPr>
              <a:t>1,000 admissions to mental health wards per year</a:t>
            </a:r>
          </a:p>
          <a:p>
            <a:pPr marL="1200150" lvl="3" indent="-285750">
              <a:buSzPct val="125000"/>
              <a:buFont typeface="Arial" panose="020B0604020202020204" pitchFamily="34" charset="0"/>
              <a:buChar char="•"/>
            </a:pPr>
            <a:r>
              <a:rPr lang="en-GB" altLang="en-US" sz="1600" dirty="0">
                <a:solidFill>
                  <a:schemeClr val="tx1"/>
                </a:solidFill>
              </a:rPr>
              <a:t>100,000 MIU attendances per year</a:t>
            </a:r>
          </a:p>
          <a:p>
            <a:pPr marL="1200150" lvl="3" indent="-285750">
              <a:buSzPct val="125000"/>
              <a:buFont typeface="Arial" panose="020B0604020202020204" pitchFamily="34" charset="0"/>
              <a:buChar char="•"/>
            </a:pPr>
            <a:r>
              <a:rPr lang="en-GB" altLang="en-US" sz="1600" dirty="0">
                <a:solidFill>
                  <a:schemeClr val="tx1"/>
                </a:solidFill>
              </a:rPr>
              <a:t>41,000 patient admitted as emergencies each year</a:t>
            </a:r>
          </a:p>
          <a:p>
            <a:pPr marL="1200150" lvl="3" indent="-285750">
              <a:buSzPct val="125000"/>
              <a:buFont typeface="Arial" panose="020B0604020202020204" pitchFamily="34" charset="0"/>
              <a:buChar char="•"/>
            </a:pPr>
            <a:r>
              <a:rPr lang="en-GB" altLang="en-US" sz="1600" dirty="0">
                <a:solidFill>
                  <a:schemeClr val="tx1"/>
                </a:solidFill>
              </a:rPr>
              <a:t>315,000 attend outpatient clinics</a:t>
            </a:r>
          </a:p>
          <a:p>
            <a:pPr marL="1200150" lvl="3" indent="-285750">
              <a:buSzPct val="125000"/>
              <a:buFont typeface="Arial" panose="020B0604020202020204" pitchFamily="34" charset="0"/>
              <a:buChar char="•"/>
            </a:pPr>
            <a:r>
              <a:rPr lang="en-GB" altLang="en-US" sz="1600" dirty="0">
                <a:solidFill>
                  <a:schemeClr val="tx1"/>
                </a:solidFill>
              </a:rPr>
              <a:t>3,400 babies born in our maternity unit</a:t>
            </a:r>
          </a:p>
          <a:p>
            <a:pPr marL="1200150" lvl="3" indent="-285750">
              <a:buSzPct val="125000"/>
              <a:buFont typeface="Arial" panose="020B0604020202020204" pitchFamily="34" charset="0"/>
              <a:buChar char="•"/>
            </a:pPr>
            <a:endParaRPr lang="en-GB" altLang="en-US" sz="2000" dirty="0">
              <a:solidFill>
                <a:schemeClr val="tx1"/>
              </a:solidFill>
            </a:endParaRPr>
          </a:p>
          <a:p>
            <a:pPr lvl="1"/>
            <a:endParaRPr lang="en-GB" dirty="0">
              <a:solidFill>
                <a:schemeClr val="tx1"/>
              </a:solidFill>
            </a:endParaRPr>
          </a:p>
        </p:txBody>
      </p:sp>
    </p:spTree>
    <p:extLst>
      <p:ext uri="{BB962C8B-B14F-4D97-AF65-F5344CB8AC3E}">
        <p14:creationId xmlns:p14="http://schemas.microsoft.com/office/powerpoint/2010/main" val="346997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755957"/>
          </a:xfrm>
        </p:spPr>
        <p:txBody>
          <a:bodyPr/>
          <a:lstStyle/>
          <a:p>
            <a:r>
              <a:rPr lang="en-GB" dirty="0"/>
              <a:t>The atmosphere</a:t>
            </a:r>
          </a:p>
        </p:txBody>
      </p:sp>
      <p:sp>
        <p:nvSpPr>
          <p:cNvPr id="3" name="Content Placeholder 2"/>
          <p:cNvSpPr>
            <a:spLocks noGrp="1"/>
          </p:cNvSpPr>
          <p:nvPr>
            <p:ph idx="1"/>
          </p:nvPr>
        </p:nvSpPr>
        <p:spPr>
          <a:xfrm>
            <a:off x="431540" y="2420888"/>
            <a:ext cx="8550950" cy="3456384"/>
          </a:xfrm>
        </p:spPr>
        <p:txBody>
          <a:bodyPr>
            <a:normAutofit/>
          </a:bodyPr>
          <a:lstStyle/>
          <a:p>
            <a:pPr marL="808038" indent="-442913"/>
            <a:r>
              <a:rPr lang="en-GB" dirty="0"/>
              <a:t>Recruitment and retention challenges</a:t>
            </a:r>
          </a:p>
          <a:p>
            <a:pPr marL="808038" indent="-442913"/>
            <a:r>
              <a:rPr lang="en-GB" dirty="0"/>
              <a:t>Working as a whole system to address challenges</a:t>
            </a:r>
          </a:p>
          <a:p>
            <a:pPr marL="808038" indent="-442913"/>
            <a:r>
              <a:rPr lang="en-GB" dirty="0"/>
              <a:t>Pressures on local authority services</a:t>
            </a:r>
          </a:p>
          <a:p>
            <a:pPr marL="808038" indent="-442913"/>
            <a:r>
              <a:rPr lang="en-GB" dirty="0"/>
              <a:t>Maintaining performance</a:t>
            </a:r>
          </a:p>
          <a:p>
            <a:pPr marL="0" indent="0">
              <a:buNone/>
            </a:pPr>
            <a:endParaRPr lang="en-GB" sz="2400" dirty="0"/>
          </a:p>
        </p:txBody>
      </p:sp>
    </p:spTree>
    <p:extLst>
      <p:ext uri="{BB962C8B-B14F-4D97-AF65-F5344CB8AC3E}">
        <p14:creationId xmlns:p14="http://schemas.microsoft.com/office/powerpoint/2010/main" val="17183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patient feedback</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2060848"/>
            <a:ext cx="90582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8398" y="4920956"/>
            <a:ext cx="8352928" cy="584775"/>
          </a:xfrm>
          <a:prstGeom prst="rect">
            <a:avLst/>
          </a:prstGeom>
          <a:noFill/>
        </p:spPr>
        <p:txBody>
          <a:bodyPr wrap="square" rtlCol="0">
            <a:spAutoFit/>
          </a:bodyPr>
          <a:lstStyle/>
          <a:p>
            <a:pPr algn="ctr"/>
            <a:r>
              <a:rPr lang="en-GB" sz="3200" dirty="0"/>
              <a:t>7,000 pieces of patient feedback a month</a:t>
            </a:r>
          </a:p>
        </p:txBody>
      </p:sp>
    </p:spTree>
    <p:extLst>
      <p:ext uri="{BB962C8B-B14F-4D97-AF65-F5344CB8AC3E}">
        <p14:creationId xmlns:p14="http://schemas.microsoft.com/office/powerpoint/2010/main" val="169353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Our Journey with Care Opinion from September 2016</a:t>
            </a:r>
            <a:br>
              <a:rPr lang="en-GB" dirty="0"/>
            </a:br>
            <a:endParaRPr lang="en-GB"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204864"/>
            <a:ext cx="6684189" cy="39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4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Musgrove Park Hospital</a:t>
            </a:r>
          </a:p>
        </p:txBody>
      </p:sp>
      <p:sp>
        <p:nvSpPr>
          <p:cNvPr id="4" name="Content Placeholder 3"/>
          <p:cNvSpPr>
            <a:spLocks noGrp="1"/>
          </p:cNvSpPr>
          <p:nvPr>
            <p:ph idx="1"/>
          </p:nvPr>
        </p:nvSpPr>
        <p:spPr/>
        <p:txBody>
          <a:bodyPr/>
          <a:lstStyle/>
          <a:p>
            <a:pPr marL="0" indent="0">
              <a:buNone/>
            </a:pPr>
            <a:r>
              <a:rPr lang="en-GB" dirty="0">
                <a:solidFill>
                  <a:srgbClr val="FF0000"/>
                </a:solidFill>
              </a:rPr>
              <a:t>69</a:t>
            </a:r>
            <a:r>
              <a:rPr lang="en-GB" dirty="0"/>
              <a:t> responders</a:t>
            </a:r>
          </a:p>
          <a:p>
            <a:pPr marL="0" indent="0">
              <a:buNone/>
            </a:pPr>
            <a:r>
              <a:rPr lang="en-GB" dirty="0">
                <a:solidFill>
                  <a:srgbClr val="FF0000"/>
                </a:solidFill>
              </a:rPr>
              <a:t>854</a:t>
            </a:r>
            <a:r>
              <a:rPr lang="en-GB" dirty="0"/>
              <a:t> Stories </a:t>
            </a:r>
          </a:p>
          <a:p>
            <a:pPr marL="0" indent="0">
              <a:buNone/>
            </a:pPr>
            <a:r>
              <a:rPr lang="en-GB" dirty="0"/>
              <a:t>Stories read </a:t>
            </a:r>
            <a:r>
              <a:rPr lang="en-GB" dirty="0">
                <a:solidFill>
                  <a:srgbClr val="FF0000"/>
                </a:solidFill>
              </a:rPr>
              <a:t>259,000</a:t>
            </a:r>
            <a:r>
              <a:rPr lang="en-GB" dirty="0"/>
              <a:t> times</a:t>
            </a:r>
          </a:p>
          <a:p>
            <a:pPr marL="0" indent="0">
              <a:buNone/>
            </a:pPr>
            <a:r>
              <a:rPr lang="en-GB" dirty="0">
                <a:solidFill>
                  <a:srgbClr val="FF0000"/>
                </a:solidFill>
              </a:rPr>
              <a:t>97% </a:t>
            </a:r>
            <a:r>
              <a:rPr lang="en-GB" dirty="0"/>
              <a:t>responsive</a:t>
            </a:r>
          </a:p>
          <a:p>
            <a:endParaRPr lang="en-GB" dirty="0"/>
          </a:p>
        </p:txBody>
      </p:sp>
    </p:spTree>
    <p:extLst>
      <p:ext uri="{BB962C8B-B14F-4D97-AF65-F5344CB8AC3E}">
        <p14:creationId xmlns:p14="http://schemas.microsoft.com/office/powerpoint/2010/main" val="273301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Somerset Partnership</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a:solidFill>
                  <a:srgbClr val="FF0000"/>
                </a:solidFill>
              </a:rPr>
              <a:t>20</a:t>
            </a:r>
            <a:r>
              <a:rPr lang="en-GB" dirty="0"/>
              <a:t> responders</a:t>
            </a:r>
          </a:p>
          <a:p>
            <a:pPr marL="0" indent="0">
              <a:buNone/>
            </a:pPr>
            <a:r>
              <a:rPr lang="en-GB" dirty="0">
                <a:solidFill>
                  <a:srgbClr val="FF0000"/>
                </a:solidFill>
              </a:rPr>
              <a:t>666</a:t>
            </a:r>
            <a:r>
              <a:rPr lang="en-GB" dirty="0"/>
              <a:t> stories</a:t>
            </a:r>
          </a:p>
          <a:p>
            <a:pPr marL="0" indent="0">
              <a:buNone/>
            </a:pPr>
            <a:r>
              <a:rPr lang="en-GB" dirty="0"/>
              <a:t>Stories read</a:t>
            </a:r>
            <a:r>
              <a:rPr lang="en-GB" dirty="0">
                <a:solidFill>
                  <a:srgbClr val="FF0000"/>
                </a:solidFill>
              </a:rPr>
              <a:t> 134,000 </a:t>
            </a:r>
            <a:r>
              <a:rPr lang="en-GB" dirty="0"/>
              <a:t>times</a:t>
            </a:r>
          </a:p>
          <a:p>
            <a:pPr marL="0" indent="0">
              <a:buNone/>
            </a:pPr>
            <a:r>
              <a:rPr lang="en-GB" dirty="0">
                <a:solidFill>
                  <a:srgbClr val="FF0000"/>
                </a:solidFill>
              </a:rPr>
              <a:t>100% </a:t>
            </a:r>
            <a:r>
              <a:rPr lang="en-GB" dirty="0"/>
              <a:t>responsive</a:t>
            </a:r>
          </a:p>
        </p:txBody>
      </p:sp>
    </p:spTree>
    <p:extLst>
      <p:ext uri="{BB962C8B-B14F-4D97-AF65-F5344CB8AC3E}">
        <p14:creationId xmlns:p14="http://schemas.microsoft.com/office/powerpoint/2010/main" val="7100542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4694</TotalTime>
  <Words>738</Words>
  <Application>Microsoft Office PowerPoint</Application>
  <PresentationFormat>On-screen Show (4:3)</PresentationFormat>
  <Paragraphs>134</Paragraphs>
  <Slides>27</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1_Office Theme</vt:lpstr>
      <vt:lpstr>Care Opinion – A Somerset story</vt:lpstr>
      <vt:lpstr>PowerPoint Presentation</vt:lpstr>
      <vt:lpstr>PowerPoint Presentation</vt:lpstr>
      <vt:lpstr>PowerPoint Presentation</vt:lpstr>
      <vt:lpstr>The atmosphere</vt:lpstr>
      <vt:lpstr>Sources of patient feedback</vt:lpstr>
      <vt:lpstr>Our Journey with Care Opinion from September 2016 </vt:lpstr>
      <vt:lpstr>Musgrove Park Hospital</vt:lpstr>
      <vt:lpstr>Somerset Partnership </vt:lpstr>
      <vt:lpstr>Our Care Opinion</vt:lpstr>
      <vt:lpstr> Widespread team feedback</vt:lpstr>
      <vt:lpstr>PowerPoint Presentation</vt:lpstr>
      <vt:lpstr>Individual feedback</vt:lpstr>
      <vt:lpstr>Influencing service development</vt:lpstr>
      <vt:lpstr>PowerPoint Presentation</vt:lpstr>
      <vt:lpstr>Ongoing support</vt:lpstr>
      <vt:lpstr>PowerPoint Presentation</vt:lpstr>
      <vt:lpstr>Responding to concerns</vt:lpstr>
      <vt:lpstr>PowerPoint Presentation</vt:lpstr>
      <vt:lpstr>PowerPoint Presentation</vt:lpstr>
      <vt:lpstr>PowerPoint Presentation</vt:lpstr>
      <vt:lpstr>“Did I make a difference?”</vt:lpstr>
      <vt:lpstr>PowerPoint Presentation</vt:lpstr>
      <vt:lpstr>Info – how we use the tools </vt:lpstr>
      <vt:lpstr>PowerPoint Presentation</vt:lpstr>
      <vt:lpstr>Next Steps</vt:lpstr>
      <vt:lpstr>Thank you!</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year plan and FfMF</dc:title>
  <dc:creator>Prosser Karen (Somerset Partnership)</dc:creator>
  <cp:lastModifiedBy>James Munro</cp:lastModifiedBy>
  <cp:revision>154</cp:revision>
  <dcterms:created xsi:type="dcterms:W3CDTF">2019-01-16T09:35:33Z</dcterms:created>
  <dcterms:modified xsi:type="dcterms:W3CDTF">2019-04-30T14:53:39Z</dcterms:modified>
</cp:coreProperties>
</file>