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8" r:id="rId3"/>
    <p:sldId id="265" r:id="rId4"/>
    <p:sldId id="278" r:id="rId5"/>
    <p:sldId id="279" r:id="rId6"/>
    <p:sldId id="281" r:id="rId7"/>
    <p:sldId id="280" r:id="rId8"/>
    <p:sldId id="285" r:id="rId9"/>
    <p:sldId id="284" r:id="rId10"/>
    <p:sldId id="307" r:id="rId11"/>
    <p:sldId id="294" r:id="rId12"/>
    <p:sldId id="288" r:id="rId13"/>
    <p:sldId id="297" r:id="rId14"/>
    <p:sldId id="304" r:id="rId15"/>
    <p:sldId id="305" r:id="rId16"/>
    <p:sldId id="306" r:id="rId17"/>
    <p:sldId id="295" r:id="rId18"/>
    <p:sldId id="286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Millar" initials="CM" lastIdx="1" clrIdx="0">
    <p:extLst>
      <p:ext uri="{19B8F6BF-5375-455C-9EA6-DF929625EA0E}">
        <p15:presenceInfo xmlns:p15="http://schemas.microsoft.com/office/powerpoint/2012/main" userId="97600971dc56d0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4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C18DA-4FB2-44E4-A3BA-AA02B355D0D0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27E06-6DDB-4F41-B687-A05006DAA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4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80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34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76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92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71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54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44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10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53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3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700BF-146B-4E22-9D6B-8388A053A3BC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89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17EB-04E0-472F-9F60-9CBA1E412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74419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Online feedback in Primary Care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sz="49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Experience from East London</a:t>
            </a:r>
            <a:br>
              <a:rPr lang="en-GB" sz="4400" dirty="0">
                <a:latin typeface="+mn-lt"/>
              </a:rPr>
            </a:br>
            <a:endParaRPr lang="en-GB" sz="4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BB4BE-DA1C-41E2-9C60-8201138BF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316252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Caroline Millar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Lay Board Member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City and Hackney GP Confederation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70095-A8FF-4312-858E-EFCE1EDE85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73" y="116682"/>
            <a:ext cx="2197585" cy="120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F06E8-2A90-4524-8194-2E337FD5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83" y="2793315"/>
            <a:ext cx="2733040" cy="234057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933C21-7368-4434-8721-6FA7579F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655" y="2830420"/>
            <a:ext cx="3021813" cy="226636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8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Feedback from practices after ten months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969603"/>
            <a:ext cx="7562728" cy="3839923"/>
          </a:xfrm>
        </p:spPr>
        <p:txBody>
          <a:bodyPr anchor="ctr">
            <a:normAutofit fontScale="85000" lnSpcReduction="20000"/>
          </a:bodyPr>
          <a:lstStyle/>
          <a:p>
            <a:r>
              <a:rPr lang="en-GB" dirty="0"/>
              <a:t>Surprised at positivity of feedback – completely different to NHS Choices</a:t>
            </a:r>
          </a:p>
          <a:p>
            <a:r>
              <a:rPr lang="en-GB" dirty="0"/>
              <a:t>Very easy to use – notified of stories – easy to respond</a:t>
            </a:r>
          </a:p>
          <a:p>
            <a:r>
              <a:rPr lang="en-GB" dirty="0"/>
              <a:t>Practices creating incentives for staff to encourage stories</a:t>
            </a:r>
          </a:p>
          <a:p>
            <a:r>
              <a:rPr lang="en-GB" dirty="0"/>
              <a:t>Stories being read out at practice meetings</a:t>
            </a:r>
          </a:p>
          <a:p>
            <a:r>
              <a:rPr lang="en-GB" dirty="0"/>
              <a:t>Keen to use with PPGs</a:t>
            </a:r>
          </a:p>
          <a:p>
            <a:r>
              <a:rPr lang="en-GB" dirty="0"/>
              <a:t>Overall, clinicians promote CO less than reception staff</a:t>
            </a:r>
          </a:p>
          <a:p>
            <a:r>
              <a:rPr lang="en-GB" dirty="0"/>
              <a:t>Excellent support and responsiveness from Care Opinion</a:t>
            </a:r>
          </a:p>
          <a:p>
            <a:r>
              <a:rPr lang="en-GB" dirty="0"/>
              <a:t>Range of different people responding (receptionists, GPs, nurses). More staff being trained up.</a:t>
            </a:r>
          </a:p>
        </p:txBody>
      </p:sp>
    </p:spTree>
    <p:extLst>
      <p:ext uri="{BB962C8B-B14F-4D97-AF65-F5344CB8AC3E}">
        <p14:creationId xmlns:p14="http://schemas.microsoft.com/office/powerpoint/2010/main" val="377204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Slow but steady increase in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pic>
        <p:nvPicPr>
          <p:cNvPr id="8" name="img8.png">
            <a:extLst>
              <a:ext uri="{FF2B5EF4-FFF2-40B4-BE49-F238E27FC236}">
                <a16:creationId xmlns:a16="http://schemas.microsoft.com/office/drawing/2014/main" id="{2BAD6636-9980-4C53-A04D-666AA4B939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4164" y="1969603"/>
            <a:ext cx="7302193" cy="468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6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Where we are now 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(June 2018 to April 2019)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D596B0-CE0F-45EC-86F3-D5C8611CF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913504"/>
              </p:ext>
            </p:extLst>
          </p:nvPr>
        </p:nvGraphicFramePr>
        <p:xfrm>
          <a:off x="1327759" y="1815793"/>
          <a:ext cx="659239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931">
                  <a:extLst>
                    <a:ext uri="{9D8B030D-6E8A-4147-A177-3AD203B41FA5}">
                      <a16:colId xmlns:a16="http://schemas.microsoft.com/office/drawing/2014/main" val="2420424331"/>
                    </a:ext>
                  </a:extLst>
                </a:gridCol>
                <a:gridCol w="872800">
                  <a:extLst>
                    <a:ext uri="{9D8B030D-6E8A-4147-A177-3AD203B41FA5}">
                      <a16:colId xmlns:a16="http://schemas.microsoft.com/office/drawing/2014/main" val="1912411813"/>
                    </a:ext>
                  </a:extLst>
                </a:gridCol>
                <a:gridCol w="1700981">
                  <a:extLst>
                    <a:ext uri="{9D8B030D-6E8A-4147-A177-3AD203B41FA5}">
                      <a16:colId xmlns:a16="http://schemas.microsoft.com/office/drawing/2014/main" val="3361678179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1251924947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val="3070568320"/>
                    </a:ext>
                  </a:extLst>
                </a:gridCol>
                <a:gridCol w="899923">
                  <a:extLst>
                    <a:ext uri="{9D8B030D-6E8A-4147-A177-3AD203B41FA5}">
                      <a16:colId xmlns:a16="http://schemas.microsoft.com/office/drawing/2014/main" val="383953202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r>
                        <a:rPr lang="en-GB" dirty="0"/>
                        <a:t>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 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Responsiveness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Care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NHS UK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024799"/>
                  </a:ext>
                </a:extLst>
              </a:tr>
              <a:tr h="185866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45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80%  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51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60240"/>
                  </a:ext>
                </a:extLst>
              </a:tr>
              <a:tr h="165825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49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67%   (22)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61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 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23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60%   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83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73%    (99)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2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86%    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87354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24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83EE7D-8438-4FDC-BDAF-BF628EB6CB18}"/>
              </a:ext>
            </a:extLst>
          </p:cNvPr>
          <p:cNvSpPr txBox="1"/>
          <p:nvPr/>
        </p:nvSpPr>
        <p:spPr>
          <a:xfrm rot="19928807">
            <a:off x="973632" y="3444284"/>
            <a:ext cx="782937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81 stories viewed 1,438 times</a:t>
            </a:r>
          </a:p>
        </p:txBody>
      </p:sp>
    </p:spTree>
    <p:extLst>
      <p:ext uri="{BB962C8B-B14F-4D97-AF65-F5344CB8AC3E}">
        <p14:creationId xmlns:p14="http://schemas.microsoft.com/office/powerpoint/2010/main" val="13896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Criticality of the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pic>
        <p:nvPicPr>
          <p:cNvPr id="10" name="img10.png">
            <a:extLst>
              <a:ext uri="{FF2B5EF4-FFF2-40B4-BE49-F238E27FC236}">
                <a16:creationId xmlns:a16="http://schemas.microsoft.com/office/drawing/2014/main" id="{708E4554-A4A4-46EE-9E63-6AEA2781563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470" y="2425838"/>
            <a:ext cx="7223687" cy="37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8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What’s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366" y="2430597"/>
            <a:ext cx="3042443" cy="3517263"/>
          </a:xfrm>
        </p:spPr>
        <p:txBody>
          <a:bodyPr anchor="ctr">
            <a:normAutofit/>
          </a:bodyPr>
          <a:lstStyle/>
          <a:p>
            <a:pPr marL="285750" indent="-285750"/>
            <a:r>
              <a:rPr lang="en-GB" dirty="0"/>
              <a:t>Friendly</a:t>
            </a:r>
          </a:p>
          <a:p>
            <a:pPr marL="285750" indent="-285750"/>
            <a:r>
              <a:rPr lang="en-GB" dirty="0"/>
              <a:t>Kind </a:t>
            </a:r>
          </a:p>
          <a:p>
            <a:pPr marL="285750" indent="-285750"/>
            <a:r>
              <a:rPr lang="en-GB" dirty="0"/>
              <a:t>Professional</a:t>
            </a:r>
          </a:p>
          <a:p>
            <a:pPr marL="285750" indent="-285750"/>
            <a:r>
              <a:rPr lang="en-GB" dirty="0"/>
              <a:t>Caring </a:t>
            </a:r>
          </a:p>
          <a:p>
            <a:pPr marL="285750" indent="-285750"/>
            <a:r>
              <a:rPr lang="en-GB" dirty="0"/>
              <a:t>Polite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CB4FD9-82F4-41E1-8F0C-902F34D3A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199" y="345972"/>
            <a:ext cx="2012941" cy="20129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5F53F7-CFCB-4DE7-A478-277406BCFB81}"/>
              </a:ext>
            </a:extLst>
          </p:cNvPr>
          <p:cNvSpPr/>
          <p:nvPr/>
        </p:nvSpPr>
        <p:spPr>
          <a:xfrm>
            <a:off x="920185" y="2551837"/>
            <a:ext cx="234910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Helpful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Receptionist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70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What needs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070373"/>
            <a:ext cx="3497362" cy="3517263"/>
          </a:xfrm>
        </p:spPr>
        <p:txBody>
          <a:bodyPr anchor="ctr">
            <a:normAutofit/>
          </a:bodyPr>
          <a:lstStyle/>
          <a:p>
            <a:r>
              <a:rPr lang="en-GB" dirty="0"/>
              <a:t>Booking systems</a:t>
            </a:r>
          </a:p>
          <a:p>
            <a:r>
              <a:rPr lang="en-GB" dirty="0"/>
              <a:t>Access to appointments</a:t>
            </a:r>
          </a:p>
          <a:p>
            <a:r>
              <a:rPr lang="en-GB" dirty="0"/>
              <a:t>Attitude</a:t>
            </a:r>
          </a:p>
          <a:p>
            <a:r>
              <a:rPr lang="en-GB" dirty="0"/>
              <a:t>Communication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C1374C-59B2-40BB-8B44-6A5D35C8769B}"/>
              </a:ext>
            </a:extLst>
          </p:cNvPr>
          <p:cNvSpPr txBox="1"/>
          <p:nvPr/>
        </p:nvSpPr>
        <p:spPr>
          <a:xfrm>
            <a:off x="4943606" y="2267671"/>
            <a:ext cx="3603525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Information given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Keep informed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Receptionist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Website</a:t>
            </a:r>
          </a:p>
        </p:txBody>
      </p:sp>
      <p:pic>
        <p:nvPicPr>
          <p:cNvPr id="3074" name="Picture 2" descr="Image result for lego office figures">
            <a:extLst>
              <a:ext uri="{FF2B5EF4-FFF2-40B4-BE49-F238E27FC236}">
                <a16:creationId xmlns:a16="http://schemas.microsoft.com/office/drawing/2014/main" id="{22BF0DF1-9EFA-4122-BDCF-2F1638B68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80" y="92383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070373"/>
            <a:ext cx="3497362" cy="3517263"/>
          </a:xfrm>
        </p:spPr>
        <p:txBody>
          <a:bodyPr anchor="ctr">
            <a:normAutofit/>
          </a:bodyPr>
          <a:lstStyle/>
          <a:p>
            <a:r>
              <a:rPr lang="en-GB" dirty="0"/>
              <a:t>Thank you!</a:t>
            </a:r>
          </a:p>
          <a:p>
            <a:r>
              <a:rPr lang="en-GB" dirty="0"/>
              <a:t>Happy</a:t>
            </a:r>
          </a:p>
          <a:p>
            <a:r>
              <a:rPr lang="en-GB" dirty="0"/>
              <a:t>Pleased/very pleased</a:t>
            </a:r>
          </a:p>
          <a:p>
            <a:r>
              <a:rPr lang="en-GB" dirty="0"/>
              <a:t>Grateful</a:t>
            </a:r>
          </a:p>
          <a:p>
            <a:r>
              <a:rPr lang="en-GB" dirty="0"/>
              <a:t>Amazing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C1374C-59B2-40BB-8B44-6A5D35C8769B}"/>
              </a:ext>
            </a:extLst>
          </p:cNvPr>
          <p:cNvSpPr txBox="1"/>
          <p:nvPr/>
        </p:nvSpPr>
        <p:spPr>
          <a:xfrm>
            <a:off x="4943606" y="2267671"/>
            <a:ext cx="3603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Reassured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Relieved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Valued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Well treated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Frustrated</a:t>
            </a:r>
          </a:p>
        </p:txBody>
      </p:sp>
      <p:pic>
        <p:nvPicPr>
          <p:cNvPr id="6146" name="Picture 2" descr="Image result for lego figure thank you">
            <a:extLst>
              <a:ext uri="{FF2B5EF4-FFF2-40B4-BE49-F238E27FC236}">
                <a16:creationId xmlns:a16="http://schemas.microsoft.com/office/drawing/2014/main" id="{877BAB9F-D483-42A0-9739-DD125B03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36" y="2352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9D808B-5DCC-47BE-9BAE-1AE8F436F8E2}"/>
              </a:ext>
            </a:extLst>
          </p:cNvPr>
          <p:cNvSpPr txBox="1"/>
          <p:nvPr/>
        </p:nvSpPr>
        <p:spPr>
          <a:xfrm rot="19928807">
            <a:off x="162837" y="3013501"/>
            <a:ext cx="930683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67% no criticism at all</a:t>
            </a:r>
          </a:p>
        </p:txBody>
      </p:sp>
    </p:spTree>
    <p:extLst>
      <p:ext uri="{BB962C8B-B14F-4D97-AF65-F5344CB8AC3E}">
        <p14:creationId xmlns:p14="http://schemas.microsoft.com/office/powerpoint/2010/main" val="26279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07" y="466432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C&amp;H GP practice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F5B81-AD2E-49F2-8635-B1BE8926C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86" y="1417270"/>
            <a:ext cx="8058549" cy="4403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F9C793-E1AA-4322-9F3E-0AED74B28812}"/>
              </a:ext>
            </a:extLst>
          </p:cNvPr>
          <p:cNvSpPr txBox="1"/>
          <p:nvPr/>
        </p:nvSpPr>
        <p:spPr>
          <a:xfrm rot="20754845">
            <a:off x="104441" y="2593337"/>
            <a:ext cx="10314949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Cranwich</a:t>
            </a:r>
            <a:r>
              <a:rPr lang="en-GB" sz="3600" dirty="0"/>
              <a:t> Road Surgery 2nd GP practice in UK to have Care Opinion screen saver</a:t>
            </a:r>
          </a:p>
        </p:txBody>
      </p:sp>
    </p:spTree>
    <p:extLst>
      <p:ext uri="{BB962C8B-B14F-4D97-AF65-F5344CB8AC3E}">
        <p14:creationId xmlns:p14="http://schemas.microsoft.com/office/powerpoint/2010/main" val="35818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Where we are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375" y="2960092"/>
            <a:ext cx="7633848" cy="3077985"/>
          </a:xfrm>
        </p:spPr>
        <p:txBody>
          <a:bodyPr anchor="ctr">
            <a:normAutofit fontScale="92500" lnSpcReduction="10000"/>
          </a:bodyPr>
          <a:lstStyle/>
          <a:p>
            <a:r>
              <a:rPr lang="en-GB" dirty="0"/>
              <a:t>Much less negativity about the idea from practices</a:t>
            </a:r>
          </a:p>
          <a:p>
            <a:r>
              <a:rPr lang="en-GB" dirty="0"/>
              <a:t>All practices want to continue using Care Opinion</a:t>
            </a:r>
          </a:p>
          <a:p>
            <a:r>
              <a:rPr lang="en-GB" dirty="0"/>
              <a:t>Number of stories increasing every month</a:t>
            </a:r>
          </a:p>
          <a:p>
            <a:r>
              <a:rPr lang="en-GB" dirty="0"/>
              <a:t>Just starting to see some evidence of changes being made in response to feedback</a:t>
            </a:r>
          </a:p>
          <a:p>
            <a:r>
              <a:rPr lang="en-GB" dirty="0"/>
              <a:t>Still some frustration that so few patients are using it</a:t>
            </a:r>
          </a:p>
          <a:p>
            <a:r>
              <a:rPr lang="en-GB" dirty="0"/>
              <a:t>Link being sent with appointment follow-up texts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14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838961"/>
            <a:ext cx="7562728" cy="39705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Give Patient Participation Groups access to Care Opinion and reports (as part of new PPG pilot)</a:t>
            </a:r>
          </a:p>
          <a:p>
            <a:r>
              <a:rPr lang="en-GB" sz="2400" dirty="0"/>
              <a:t>Build CO into new models of patient engagement across the new neighbourhoods/networks</a:t>
            </a:r>
          </a:p>
          <a:p>
            <a:r>
              <a:rPr lang="en-GB" sz="2400" dirty="0"/>
              <a:t>Raise awareness of CO across Hackney </a:t>
            </a:r>
          </a:p>
          <a:p>
            <a:r>
              <a:rPr lang="en-GB" sz="2400" dirty="0"/>
              <a:t>Allow others to respond to stories – PPGs, Confed, CCG?</a:t>
            </a:r>
          </a:p>
          <a:p>
            <a:r>
              <a:rPr lang="en-GB" sz="2400" dirty="0"/>
              <a:t>Share data with other providers and patient groups?</a:t>
            </a:r>
          </a:p>
          <a:p>
            <a:r>
              <a:rPr lang="en-GB" sz="2400" dirty="0"/>
              <a:t>Persuade other healthcare providers to join us by signing up – a single route for all feedback on health in H&amp;C?</a:t>
            </a:r>
          </a:p>
          <a:p>
            <a:r>
              <a:rPr lang="en-GB" sz="2400" dirty="0"/>
              <a:t>Confederation staff support for practices using CO?</a:t>
            </a:r>
          </a:p>
          <a:p>
            <a:r>
              <a:rPr lang="en-GB" sz="2400" dirty="0"/>
              <a:t>Monitor progress and impact (survey of pilot practices)</a:t>
            </a:r>
          </a:p>
        </p:txBody>
      </p:sp>
    </p:spTree>
    <p:extLst>
      <p:ext uri="{BB962C8B-B14F-4D97-AF65-F5344CB8AC3E}">
        <p14:creationId xmlns:p14="http://schemas.microsoft.com/office/powerpoint/2010/main" val="428006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City and Hackney GP Confederation –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/>
              <a:t>To support member GP practices to improve quality, resilience and stability in primary care and to develop innovative, cost-effective services that respond to the needs of local people.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090697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887" y="2548328"/>
            <a:ext cx="7474172" cy="3508958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Caroline Millar</a:t>
            </a:r>
          </a:p>
          <a:p>
            <a:pPr marL="0" indent="0">
              <a:buNone/>
            </a:pPr>
            <a:r>
              <a:rPr lang="en-GB" dirty="0"/>
              <a:t>City and Hackney GP Confederation</a:t>
            </a:r>
          </a:p>
          <a:p>
            <a:pPr marL="0" indent="0">
              <a:buNone/>
            </a:pPr>
            <a:r>
              <a:rPr lang="en-GB" dirty="0"/>
              <a:t>caroline.millar3@nhs.net</a:t>
            </a:r>
          </a:p>
        </p:txBody>
      </p:sp>
      <p:pic>
        <p:nvPicPr>
          <p:cNvPr id="1026" name="Picture 2" descr="Image result for lego questions">
            <a:extLst>
              <a:ext uri="{FF2B5EF4-FFF2-40B4-BE49-F238E27FC236}">
                <a16:creationId xmlns:a16="http://schemas.microsoft.com/office/drawing/2014/main" id="{CC21D2FB-CB73-43CC-9471-605AC0C2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79" y="1647766"/>
            <a:ext cx="4071232" cy="304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1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City and Hackney GP Confederation – 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r>
              <a:rPr lang="en-GB" dirty="0"/>
              <a:t>A social enterprise (CIC) since 2014 </a:t>
            </a:r>
            <a:r>
              <a:rPr lang="en-GB" b="1" dirty="0"/>
              <a:t>not NHS</a:t>
            </a:r>
          </a:p>
          <a:p>
            <a:r>
              <a:rPr lang="en-GB" dirty="0"/>
              <a:t>43 practices/321k patients – universal coverage </a:t>
            </a:r>
          </a:p>
          <a:p>
            <a:r>
              <a:rPr lang="en-GB" dirty="0"/>
              <a:t>Practices pay £1 per patient membership fee</a:t>
            </a:r>
          </a:p>
          <a:p>
            <a:r>
              <a:rPr lang="en-GB" dirty="0"/>
              <a:t>14 CCG contracts worth £14m (from 2019, a single 7 year contract)</a:t>
            </a:r>
          </a:p>
          <a:p>
            <a:r>
              <a:rPr lang="en-GB" dirty="0"/>
              <a:t>1 contract for local authority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35008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City and Hackney GP Confederation –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en-GB" sz="1800" dirty="0"/>
          </a:p>
          <a:p>
            <a:r>
              <a:rPr lang="en-GB" sz="4100" dirty="0"/>
              <a:t>Delivering extended contracts </a:t>
            </a:r>
          </a:p>
          <a:p>
            <a:r>
              <a:rPr lang="en-GB" sz="4100" dirty="0"/>
              <a:t>Service redesign and quality improvement</a:t>
            </a:r>
          </a:p>
          <a:p>
            <a:r>
              <a:rPr lang="en-GB" sz="4100" dirty="0"/>
              <a:t>Workforce development</a:t>
            </a:r>
          </a:p>
          <a:p>
            <a:r>
              <a:rPr lang="en-GB" sz="4100" dirty="0"/>
              <a:t>Spearheading the ‘GP at scale’ model nationally</a:t>
            </a:r>
          </a:p>
          <a:p>
            <a:r>
              <a:rPr lang="en-GB" sz="4100" dirty="0"/>
              <a:t>Developing neighbourhood model of service delivery</a:t>
            </a:r>
          </a:p>
          <a:p>
            <a:r>
              <a:rPr lang="en-GB" sz="4100" dirty="0"/>
              <a:t>Research and innovation</a:t>
            </a:r>
          </a:p>
          <a:p>
            <a:pPr marL="0" indent="0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38468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Why we wanted to change the way we did patient feedback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A44AB-CFB6-4C74-89BC-F067C506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87" y="2278173"/>
            <a:ext cx="3312922" cy="21498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9C63E0-B565-43AC-9195-5357B77C9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49" r="9831"/>
          <a:stretch/>
        </p:blipFill>
        <p:spPr>
          <a:xfrm>
            <a:off x="6484902" y="2047507"/>
            <a:ext cx="2319490" cy="14251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D30E04-FB29-4DE6-8EC5-3C0E7DCCD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231" y="2047507"/>
            <a:ext cx="2053115" cy="30549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C6FF50-BA23-4C50-A26B-A6FF85307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218" y="4852803"/>
            <a:ext cx="2627604" cy="17436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928950-01E8-4DB9-8D09-483F43A44B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98" t="5589" r="40" b="16721"/>
          <a:stretch/>
        </p:blipFill>
        <p:spPr>
          <a:xfrm>
            <a:off x="6520815" y="4706847"/>
            <a:ext cx="3252577" cy="1808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76966-2943-49F9-83BA-B2F37C7A23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838" y="4962190"/>
            <a:ext cx="2291414" cy="15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practices feel about their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64A22-9079-4465-AF4F-A3F838492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" r="7041"/>
          <a:stretch/>
        </p:blipFill>
        <p:spPr>
          <a:xfrm>
            <a:off x="314325" y="2671763"/>
            <a:ext cx="1558505" cy="259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B26A5-4D0D-4ED7-8769-0C1403119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185" y="2821875"/>
            <a:ext cx="1558309" cy="2420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625502-B674-49AF-825B-1D167D4A3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616" y="2821876"/>
            <a:ext cx="1727486" cy="2420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83E4FD-1F54-494A-A9B8-DBB11B0507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2" r="-211"/>
          <a:stretch/>
        </p:blipFill>
        <p:spPr>
          <a:xfrm>
            <a:off x="5234102" y="2821876"/>
            <a:ext cx="1698093" cy="24203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1F9C8A-9FB1-4EE5-84F7-435154547A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714" r="3279"/>
          <a:stretch/>
        </p:blipFill>
        <p:spPr>
          <a:xfrm>
            <a:off x="6867051" y="2821875"/>
            <a:ext cx="1774495" cy="24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Introducing Care Opinion: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June AD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pic>
        <p:nvPicPr>
          <p:cNvPr id="7170" name="Picture 2" descr="23086279849_92828bb168_z.jpg">
            <a:extLst>
              <a:ext uri="{FF2B5EF4-FFF2-40B4-BE49-F238E27FC236}">
                <a16:creationId xmlns:a16="http://schemas.microsoft.com/office/drawing/2014/main" id="{282F3313-62D6-4A6D-AC85-A7F06028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06" y="2008263"/>
            <a:ext cx="6086475" cy="48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Initial concerns in practices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969603"/>
            <a:ext cx="7562728" cy="3839923"/>
          </a:xfrm>
        </p:spPr>
        <p:txBody>
          <a:bodyPr anchor="ctr">
            <a:normAutofit/>
          </a:bodyPr>
          <a:lstStyle/>
          <a:p>
            <a:r>
              <a:rPr lang="en-GB" dirty="0"/>
              <a:t>No time or energy to take on something new</a:t>
            </a:r>
          </a:p>
          <a:p>
            <a:r>
              <a:rPr lang="en-GB" dirty="0"/>
              <a:t>Anxiety about staff being identified</a:t>
            </a:r>
          </a:p>
          <a:p>
            <a:r>
              <a:rPr lang="en-GB" dirty="0"/>
              <a:t>Perceived imbalance of power between patient and responder</a:t>
            </a:r>
          </a:p>
          <a:p>
            <a:r>
              <a:rPr lang="en-GB" dirty="0"/>
              <a:t>Will just increase complaints and damage staff morale</a:t>
            </a:r>
          </a:p>
          <a:p>
            <a:r>
              <a:rPr lang="en-GB" dirty="0"/>
              <a:t>What’s wrong with NHS Choices?</a:t>
            </a:r>
          </a:p>
          <a:p>
            <a:r>
              <a:rPr lang="en-GB" dirty="0"/>
              <a:t>CQC looks at Choices star ratings</a:t>
            </a:r>
          </a:p>
        </p:txBody>
      </p:sp>
    </p:spTree>
    <p:extLst>
      <p:ext uri="{BB962C8B-B14F-4D97-AF65-F5344CB8AC3E}">
        <p14:creationId xmlns:p14="http://schemas.microsoft.com/office/powerpoint/2010/main" val="179798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Care Opinion in GP practices in C&amp;H – the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358913"/>
            <a:ext cx="7562728" cy="3450613"/>
          </a:xfrm>
        </p:spPr>
        <p:txBody>
          <a:bodyPr anchor="ctr">
            <a:normAutofit fontScale="85000" lnSpcReduction="20000"/>
          </a:bodyPr>
          <a:lstStyle/>
          <a:p>
            <a:r>
              <a:rPr lang="en-GB" dirty="0"/>
              <a:t>Free to practices (fees paid by Confed)</a:t>
            </a:r>
          </a:p>
          <a:p>
            <a:r>
              <a:rPr lang="en-GB" dirty="0"/>
              <a:t>Initial 6 months - extended to one year</a:t>
            </a:r>
          </a:p>
          <a:p>
            <a:r>
              <a:rPr lang="en-GB" dirty="0"/>
              <a:t>11/42 practices volunteered for pilot</a:t>
            </a:r>
          </a:p>
          <a:p>
            <a:r>
              <a:rPr lang="en-GB" dirty="0"/>
              <a:t>Senior leadership (Confed Board, GP leaders, Practice Managers’ Forum) on board</a:t>
            </a:r>
          </a:p>
          <a:p>
            <a:r>
              <a:rPr lang="en-GB" dirty="0"/>
              <a:t>Significant support from Care Opinion: on call, webinars, email updates and encouragement</a:t>
            </a:r>
          </a:p>
          <a:p>
            <a:r>
              <a:rPr lang="en-GB" dirty="0"/>
              <a:t>CO tools:  widgets on the website, cards, posters, screen images etc</a:t>
            </a:r>
          </a:p>
          <a:p>
            <a:r>
              <a:rPr lang="en-GB" dirty="0"/>
              <a:t>Regular reporting from CO to practices and Confederation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8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757</Words>
  <Application>Microsoft Office PowerPoint</Application>
  <PresentationFormat>Widescreen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  Online feedback in Primary Care Experience from East London </vt:lpstr>
      <vt:lpstr>City and Hackney GP Confederation – purpose</vt:lpstr>
      <vt:lpstr>City and Hackney GP Confederation – who we are</vt:lpstr>
      <vt:lpstr>City and Hackney GP Confederation – what we do</vt:lpstr>
      <vt:lpstr>Why we wanted to change the way we did patient feedback </vt:lpstr>
      <vt:lpstr>How practices feel about their patients</vt:lpstr>
      <vt:lpstr>Introducing Care Opinion: June AD 2018</vt:lpstr>
      <vt:lpstr>Initial concerns in practices </vt:lpstr>
      <vt:lpstr>Care Opinion in GP practices in C&amp;H – the pilot</vt:lpstr>
      <vt:lpstr>Feedback from practices after ten months </vt:lpstr>
      <vt:lpstr>Slow but steady increase in stories</vt:lpstr>
      <vt:lpstr>Where we are now  (June 2018 to April 2019)</vt:lpstr>
      <vt:lpstr>Criticality of the stories</vt:lpstr>
      <vt:lpstr>What’s good</vt:lpstr>
      <vt:lpstr>What needs improvement</vt:lpstr>
      <vt:lpstr>Feelings</vt:lpstr>
      <vt:lpstr>C&amp;H GP practice initiatives</vt:lpstr>
      <vt:lpstr>Where we are now</vt:lpstr>
      <vt:lpstr>Next steps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feedback in Primary Care Listening to patients – improving care</dc:title>
  <dc:creator>Caroline Millar</dc:creator>
  <cp:lastModifiedBy>Caroline Millar</cp:lastModifiedBy>
  <cp:revision>23</cp:revision>
  <dcterms:created xsi:type="dcterms:W3CDTF">2019-04-24T15:20:31Z</dcterms:created>
  <dcterms:modified xsi:type="dcterms:W3CDTF">2019-04-29T15:33:03Z</dcterms:modified>
</cp:coreProperties>
</file>