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580" r:id="rId2"/>
    <p:sldId id="581" r:id="rId3"/>
    <p:sldId id="553" r:id="rId4"/>
    <p:sldId id="584" r:id="rId5"/>
    <p:sldId id="597" r:id="rId6"/>
    <p:sldId id="572" r:id="rId7"/>
    <p:sldId id="602" r:id="rId8"/>
    <p:sldId id="606" r:id="rId9"/>
    <p:sldId id="593" r:id="rId10"/>
    <p:sldId id="595" r:id="rId11"/>
    <p:sldId id="596" r:id="rId12"/>
    <p:sldId id="554" r:id="rId13"/>
    <p:sldId id="511" r:id="rId14"/>
    <p:sldId id="560" r:id="rId15"/>
    <p:sldId id="512" r:id="rId16"/>
    <p:sldId id="603" r:id="rId17"/>
    <p:sldId id="569" r:id="rId18"/>
    <p:sldId id="607" r:id="rId19"/>
    <p:sldId id="599" r:id="rId20"/>
    <p:sldId id="608" r:id="rId21"/>
    <p:sldId id="605" r:id="rId22"/>
    <p:sldId id="563" r:id="rId23"/>
    <p:sldId id="600" r:id="rId24"/>
    <p:sldId id="566" r:id="rId25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6327FE03-37D3-424C-A404-F808E3152028}">
          <p14:sldIdLst>
            <p14:sldId id="580"/>
            <p14:sldId id="581"/>
            <p14:sldId id="553"/>
            <p14:sldId id="584"/>
            <p14:sldId id="597"/>
            <p14:sldId id="572"/>
            <p14:sldId id="602"/>
            <p14:sldId id="606"/>
            <p14:sldId id="593"/>
            <p14:sldId id="595"/>
            <p14:sldId id="596"/>
            <p14:sldId id="554"/>
            <p14:sldId id="511"/>
            <p14:sldId id="560"/>
            <p14:sldId id="512"/>
            <p14:sldId id="603"/>
            <p14:sldId id="569"/>
            <p14:sldId id="607"/>
            <p14:sldId id="599"/>
            <p14:sldId id="608"/>
            <p14:sldId id="605"/>
            <p14:sldId id="563"/>
            <p14:sldId id="600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053"/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157" d="100"/>
          <a:sy n="157" d="100"/>
        </p:scale>
        <p:origin x="182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07095"/>
            <a:ext cx="30963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180,000</a:t>
            </a:r>
          </a:p>
          <a:p>
            <a:pPr algn="ctr"/>
            <a:r>
              <a:rPr lang="en-GB" sz="3200" dirty="0"/>
              <a:t>stories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3591" y="4361775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100,000</a:t>
            </a:r>
          </a:p>
          <a:p>
            <a:pPr algn="ctr"/>
            <a:r>
              <a:rPr lang="en-GB" sz="3200" dirty="0"/>
              <a:t>visitors per week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3880" y="4195534"/>
            <a:ext cx="340463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stories read</a:t>
            </a:r>
            <a:endParaRPr lang="en-GB" b="1" dirty="0">
              <a:solidFill>
                <a:srgbClr val="FF0066"/>
              </a:solidFill>
            </a:endParaRPr>
          </a:p>
          <a:p>
            <a:pPr algn="ctr"/>
            <a:r>
              <a:rPr lang="en-GB" sz="5400" b="1" dirty="0">
                <a:solidFill>
                  <a:srgbClr val="FF0066"/>
                </a:solidFill>
              </a:rPr>
              <a:t>85 million</a:t>
            </a:r>
          </a:p>
          <a:p>
            <a:pPr algn="ctr"/>
            <a:r>
              <a:rPr lang="en-GB" sz="3200" dirty="0"/>
              <a:t>times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556792"/>
            <a:ext cx="41044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7,000</a:t>
            </a:r>
          </a:p>
          <a:p>
            <a:pPr algn="ctr"/>
            <a:r>
              <a:rPr lang="en-GB" sz="3200" dirty="0"/>
              <a:t>staff + students listening</a:t>
            </a:r>
            <a:endParaRPr lang="en-GB" sz="2400" dirty="0"/>
          </a:p>
        </p:txBody>
      </p:sp>
      <p:sp>
        <p:nvSpPr>
          <p:cNvPr id="10" name="Arrow: Curved Left 9"/>
          <p:cNvSpPr/>
          <p:nvPr/>
        </p:nvSpPr>
        <p:spPr>
          <a:xfrm rot="17256699">
            <a:off x="4513000" y="-525619"/>
            <a:ext cx="776034" cy="28462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Curved Left 10"/>
          <p:cNvSpPr/>
          <p:nvPr/>
        </p:nvSpPr>
        <p:spPr>
          <a:xfrm rot="5174922" flipV="1">
            <a:off x="4637925" y="4646410"/>
            <a:ext cx="773590" cy="30829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Arrow: Curved Left 11"/>
          <p:cNvSpPr/>
          <p:nvPr/>
        </p:nvSpPr>
        <p:spPr>
          <a:xfrm rot="3109637" flipH="1">
            <a:off x="3255488" y="1575830"/>
            <a:ext cx="1008112" cy="31063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1452" cy="6858000"/>
          </a:xfrm>
          <a:prstGeom prst="rect">
            <a:avLst/>
          </a:prstGeom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15095"/>
            <a:ext cx="8994555" cy="47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6" y="3667336"/>
            <a:ext cx="9124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350"/>
            <a:ext cx="9142381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854074"/>
            <a:ext cx="6703218" cy="54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" y="918302"/>
            <a:ext cx="6919244" cy="594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3837"/>
            <a:ext cx="9087273" cy="36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6" y="3709020"/>
            <a:ext cx="9124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staff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579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8903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08520" y="4581128"/>
            <a:ext cx="9361040" cy="237626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“At times it also helps to actually reduce complaints. We can get in touch with a user straight away and we can avoid a lengthy complaint response.”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Dr Arne Rose, consultant in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17055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11832"/>
            <a:ext cx="918051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08520" y="4276725"/>
            <a:ext cx="9361040" cy="268066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“As we’ve been on a journey, so have the users and carers been on a journey. They now have trust in us, to know that we do want to hear it, warts and all, and that we will work on what the issue is.”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Jenny Newman and Sue Dyke, public engagement</a:t>
            </a:r>
          </a:p>
        </p:txBody>
      </p:sp>
    </p:spTree>
    <p:extLst>
      <p:ext uri="{BB962C8B-B14F-4D97-AF65-F5344CB8AC3E}">
        <p14:creationId xmlns:p14="http://schemas.microsoft.com/office/powerpoint/2010/main" val="16726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652120" y="-99392"/>
            <a:ext cx="3600400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“More than just listening, it has helped us to focus on what we can change to improve our service.</a:t>
            </a:r>
          </a:p>
          <a:p>
            <a:pPr algn="l">
              <a:spcAft>
                <a:spcPts val="1200"/>
              </a:spcAft>
            </a:pPr>
            <a:r>
              <a:rPr lang="en-GB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We’ve learnt that Patient Opinion gives patients a powerful voice, which in turn has empowered us.”</a:t>
            </a:r>
          </a:p>
          <a:p>
            <a:pPr algn="l">
              <a:spcAft>
                <a:spcPts val="1200"/>
              </a:spcAft>
            </a:pPr>
            <a:r>
              <a:rPr lang="en-GB" sz="2000" dirty="0">
                <a:solidFill>
                  <a:srgbClr val="FF0066"/>
                </a:solidFill>
              </a:rPr>
              <a:t>Lisa Metcalf</a:t>
            </a:r>
            <a:br>
              <a:rPr lang="en-GB" sz="2000" dirty="0">
                <a:solidFill>
                  <a:srgbClr val="FF0066"/>
                </a:solidFill>
              </a:rPr>
            </a:br>
            <a:r>
              <a:rPr lang="en-GB" sz="2000" dirty="0">
                <a:solidFill>
                  <a:srgbClr val="FF0066"/>
                </a:solidFill>
              </a:rPr>
              <a:t>podiatrist</a:t>
            </a:r>
          </a:p>
        </p:txBody>
      </p:sp>
    </p:spTree>
    <p:extLst>
      <p:ext uri="{BB962C8B-B14F-4D97-AF65-F5344CB8AC3E}">
        <p14:creationId xmlns:p14="http://schemas.microsoft.com/office/powerpoint/2010/main" val="37327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14"/>
            <a:ext cx="9144000" cy="65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7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from stories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651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94920">
                  <a:extLst>
                    <a:ext uri="{9D8B030D-6E8A-4147-A177-3AD203B41FA5}">
                      <a16:colId xmlns:a16="http://schemas.microsoft.com/office/drawing/2014/main" val="412564112"/>
                    </a:ext>
                  </a:extLst>
                </a:gridCol>
                <a:gridCol w="3034680">
                  <a:extLst>
                    <a:ext uri="{9D8B030D-6E8A-4147-A177-3AD203B41FA5}">
                      <a16:colId xmlns:a16="http://schemas.microsoft.com/office/drawing/2014/main" val="845422641"/>
                    </a:ext>
                  </a:extLst>
                </a:gridCol>
              </a:tblGrid>
              <a:tr h="652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Places the person at the centre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[Roberts 2000]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330913"/>
                  </a:ext>
                </a:extLst>
              </a:tr>
              <a:tr h="978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Adds richer learning and understanding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Rugggles</a:t>
                      </a: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2002, Charon 2009]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2065910"/>
                  </a:ext>
                </a:extLst>
              </a:tr>
              <a:tr h="978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Engenders empathy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[Fairbairn 2002, Hardy 2007]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5522261"/>
                  </a:ext>
                </a:extLst>
              </a:tr>
              <a:tr h="652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Encourages reflection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[Hardy 2008]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8973631"/>
                  </a:ext>
                </a:extLst>
              </a:tr>
              <a:tr h="652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Shares perspective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Reissman</a:t>
                      </a: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2000]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6962603"/>
                  </a:ext>
                </a:extLst>
              </a:tr>
              <a:tr h="652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Promotes resilience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[East et al 2010]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5577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553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8"/>
            <a:ext cx="9144000" cy="5648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88840"/>
            <a:ext cx="8928992" cy="48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2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390525"/>
            <a:ext cx="91154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363069"/>
            <a:ext cx="7772400" cy="1362075"/>
          </a:xfrm>
        </p:spPr>
        <p:txBody>
          <a:bodyPr/>
          <a:lstStyle/>
          <a:p>
            <a:r>
              <a:rPr lang="en-GB" dirty="0"/>
              <a:t>Lots of activity.</a:t>
            </a:r>
            <a:br>
              <a:rPr lang="en-GB" dirty="0"/>
            </a:br>
            <a:r>
              <a:rPr lang="en-GB" dirty="0"/>
              <a:t>But for what benefit?</a:t>
            </a:r>
          </a:p>
        </p:txBody>
      </p:sp>
    </p:spTree>
    <p:extLst>
      <p:ext uri="{BB962C8B-B14F-4D97-AF65-F5344CB8AC3E}">
        <p14:creationId xmlns:p14="http://schemas.microsoft.com/office/powerpoint/2010/main" val="2659537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129"/>
            <a:ext cx="9144000" cy="59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27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32" y="0"/>
            <a:ext cx="7623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6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63809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33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world is changing – fast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441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Old world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New world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Hierarchy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Network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Broadcast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Conversation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Sharing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Few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Many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Open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Passive recipients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Active 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314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noProof="0" dirty="0"/>
              <a:t>Berwick Report, August 2013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4000" noProof="0" dirty="0"/>
              <a:t>“Hear the patient voice </a:t>
            </a:r>
            <a:r>
              <a:rPr lang="en-GB" altLang="en-US" sz="4000" b="1" noProof="0" dirty="0">
                <a:solidFill>
                  <a:srgbClr val="FF0066"/>
                </a:solidFill>
              </a:rPr>
              <a:t>at every level </a:t>
            </a:r>
            <a:r>
              <a:rPr lang="en-GB" altLang="en-US" sz="4000" noProof="0" dirty="0"/>
              <a:t>– even when that voice is a whisper”</a:t>
            </a:r>
          </a:p>
        </p:txBody>
      </p:sp>
    </p:spTree>
    <p:extLst>
      <p:ext uri="{BB962C8B-B14F-4D97-AF65-F5344CB8AC3E}">
        <p14:creationId xmlns:p14="http://schemas.microsoft.com/office/powerpoint/2010/main" val="306915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authors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4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“I’ve always believed in the NHS… I know it’s people doing their job, but the way they do it makes all the difference in the world.</a:t>
            </a:r>
          </a:p>
          <a:p>
            <a:pPr marL="0" indent="0">
              <a:buNone/>
            </a:pPr>
            <a:r>
              <a:rPr lang="en-GB" sz="3600" dirty="0"/>
              <a:t>Thanks to Care Opinion too for creating the opportunity for me to say thank you.”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611971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GB" sz="1100" dirty="0"/>
              <a:t>https://www.careopinion.org.uk/opinions/269312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6977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4" y="67419"/>
            <a:ext cx="5734050" cy="465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713" y="1093043"/>
            <a:ext cx="54387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29" y="0"/>
            <a:ext cx="7960935" cy="68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971600" y="3357563"/>
            <a:ext cx="7200800" cy="223167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" y="0"/>
            <a:ext cx="567842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038" y="479251"/>
            <a:ext cx="5505450" cy="6334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253" y="2075259"/>
            <a:ext cx="55530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atientopinion.org.uk/resources/blog-resources/1-images/b6eab03d4a974156b9d78e46efb785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6"/>
            <a:ext cx="881150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9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51521"/>
      </p:ext>
    </p:extLst>
  </p:cSld>
  <p:clrMapOvr>
    <a:masterClrMapping/>
  </p:clrMapOvr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6178</TotalTime>
  <Words>299</Words>
  <Application>Microsoft Office PowerPoint</Application>
  <PresentationFormat>On-screen Show (4:3)</PresentationFormat>
  <Paragraphs>54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Veto Com</vt:lpstr>
      <vt:lpstr>PO-for-the-board</vt:lpstr>
      <vt:lpstr>PowerPoint Presentation</vt:lpstr>
      <vt:lpstr>Lots of activity. But for what benefit?</vt:lpstr>
      <vt:lpstr>For authors</vt:lpstr>
      <vt:lpstr>Thank you</vt:lpstr>
      <vt:lpstr>PowerPoint Presentation</vt:lpstr>
      <vt:lpstr>PowerPoint Presentation</vt:lpstr>
      <vt:lpstr>PowerPoint Presentation</vt:lpstr>
      <vt:lpstr>PowerPoint Presentation</vt:lpstr>
      <vt:lpstr>For services</vt:lpstr>
      <vt:lpstr>PowerPoint Presentation</vt:lpstr>
      <vt:lpstr>PowerPoint Presentation</vt:lpstr>
      <vt:lpstr>For staff</vt:lpstr>
      <vt:lpstr>PowerPoint Presentation</vt:lpstr>
      <vt:lpstr>PowerPoint Presentation</vt:lpstr>
      <vt:lpstr>PowerPoint Presentation</vt:lpstr>
      <vt:lpstr>PowerPoint Presentation</vt:lpstr>
      <vt:lpstr>Learning from stories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world is changing – fast</vt:lpstr>
      <vt:lpstr>Berwick Report, August 2013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370</cp:revision>
  <dcterms:created xsi:type="dcterms:W3CDTF">2009-01-20T20:54:59Z</dcterms:created>
  <dcterms:modified xsi:type="dcterms:W3CDTF">2017-05-22T20:49:20Z</dcterms:modified>
</cp:coreProperties>
</file>