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  <p:sldMasterId id="2147483672" r:id="rId6"/>
    <p:sldMasterId id="2147483692" r:id="rId7"/>
  </p:sldMasterIdLst>
  <p:notesMasterIdLst>
    <p:notesMasterId r:id="rId17"/>
  </p:notesMasterIdLst>
  <p:sldIdLst>
    <p:sldId id="450" r:id="rId8"/>
    <p:sldId id="451" r:id="rId9"/>
    <p:sldId id="457" r:id="rId10"/>
    <p:sldId id="454" r:id="rId11"/>
    <p:sldId id="459" r:id="rId12"/>
    <p:sldId id="461" r:id="rId13"/>
    <p:sldId id="462" r:id="rId14"/>
    <p:sldId id="460" r:id="rId15"/>
    <p:sldId id="458" r:id="rId1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s" id="{6C807DBC-8C92-7C42-84D5-1C59FCFB9E44}">
          <p14:sldIdLst>
            <p14:sldId id="450"/>
            <p14:sldId id="451"/>
            <p14:sldId id="457"/>
            <p14:sldId id="454"/>
            <p14:sldId id="459"/>
            <p14:sldId id="461"/>
            <p14:sldId id="462"/>
            <p14:sldId id="460"/>
            <p14:sldId id="45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204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lensa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93"/>
    <a:srgbClr val="00ADC6"/>
    <a:srgbClr val="A00054"/>
    <a:srgbClr val="0072C6"/>
    <a:srgbClr val="0091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75488" autoAdjust="0"/>
  </p:normalViewPr>
  <p:slideViewPr>
    <p:cSldViewPr snapToGrid="0" snapToObjects="1">
      <p:cViewPr varScale="1">
        <p:scale>
          <a:sx n="51" d="100"/>
          <a:sy n="51" d="100"/>
        </p:scale>
        <p:origin x="-1830" y="-84"/>
      </p:cViewPr>
      <p:guideLst>
        <p:guide orient="horz" pos="1204"/>
        <p:guide pos="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1FBF7-3661-3941-A352-69988849A6D3}" type="datetimeFigureOut">
              <a:rPr lang="en-US" smtClean="0"/>
              <a:pPr/>
              <a:t>4/30/2019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2D2E4-FC98-A343-ADBB-71BEFD1D08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3BCC2-F3BD-477F-9171-97C356BC4286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89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Set the scene</a:t>
            </a:r>
            <a:r>
              <a:rPr lang="en-GB" baseline="0" dirty="0" smtClean="0"/>
              <a:t> for this session – will talk about our context – the jumping fish become a bit of a symbol for what we’re trying to do as an organisation and as a team.  We are looking to establish ourselves in a new context and challenge our current thinking</a:t>
            </a:r>
          </a:p>
          <a:p>
            <a:r>
              <a:rPr lang="en-GB" baseline="0" dirty="0" smtClean="0"/>
              <a:t>Will also give our perspective around online feedback and what we’ve done so far</a:t>
            </a:r>
          </a:p>
          <a:p>
            <a:r>
              <a:rPr lang="en-GB" baseline="0" dirty="0" smtClean="0"/>
              <a:t>Also think about the future and where we see this developing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3BCC2-F3BD-477F-9171-97C356BC4286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637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sit within the transformation team and whilst</a:t>
            </a:r>
            <a:r>
              <a:rPr lang="en-GB" baseline="0" dirty="0" smtClean="0"/>
              <a:t> our primary target is about driving insight-led communications from the CCG, as a new team we need to reach out to form networks across the CCG, but also outside the CCG with our network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2D2E4-FC98-A343-ADBB-71BEFD1D08F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00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3BCC2-F3BD-477F-9171-97C356BC4286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491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281411"/>
            <a:ext cx="2133600" cy="365125"/>
          </a:xfrm>
          <a:prstGeom prst="rect">
            <a:avLst/>
          </a:prstGeom>
        </p:spPr>
        <p:txBody>
          <a:bodyPr/>
          <a:lstStyle/>
          <a:p>
            <a:fld id="{2324610E-8448-584C-8FA3-A15AF627CF5C}" type="datetimeFigureOut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picture containing clipart&#10;&#10;Description generated with very high confidence">
            <a:extLst>
              <a:ext uri="{FF2B5EF4-FFF2-40B4-BE49-F238E27FC236}">
                <a16:creationId xmlns="" xmlns:a16="http://schemas.microsoft.com/office/drawing/2014/main" id="{DAF86432-81BB-47DB-B747-BC204EC8AD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96159" y="246371"/>
            <a:ext cx="1080655" cy="43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03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281411"/>
            <a:ext cx="2133600" cy="365125"/>
          </a:xfrm>
          <a:prstGeom prst="rect">
            <a:avLst/>
          </a:prstGeom>
        </p:spPr>
        <p:txBody>
          <a:bodyPr/>
          <a:lstStyle/>
          <a:p>
            <a:fld id="{2324610E-8448-584C-8FA3-A15AF627CF5C}" type="datetimeFigureOut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553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281411"/>
            <a:ext cx="2133600" cy="365125"/>
          </a:xfrm>
          <a:prstGeom prst="rect">
            <a:avLst/>
          </a:prstGeom>
        </p:spPr>
        <p:txBody>
          <a:bodyPr/>
          <a:lstStyle/>
          <a:p>
            <a:fld id="{2324610E-8448-584C-8FA3-A15AF627CF5C}" type="datetimeFigureOut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697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281411"/>
            <a:ext cx="2133600" cy="365125"/>
          </a:xfrm>
          <a:prstGeom prst="rect">
            <a:avLst/>
          </a:prstGeom>
        </p:spPr>
        <p:txBody>
          <a:bodyPr/>
          <a:lstStyle/>
          <a:p>
            <a:fld id="{2324610E-8448-584C-8FA3-A15AF627CF5C}" type="datetimeFigureOut">
              <a:rPr lang="en-US" smtClean="0">
                <a:solidFill>
                  <a:prstClr val="black"/>
                </a:solidFill>
              </a:rPr>
              <a:pPr/>
              <a:t>4/30/2019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430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281411"/>
            <a:ext cx="2133600" cy="365125"/>
          </a:xfrm>
          <a:prstGeom prst="rect">
            <a:avLst/>
          </a:prstGeom>
        </p:spPr>
        <p:txBody>
          <a:bodyPr/>
          <a:lstStyle/>
          <a:p>
            <a:fld id="{2324610E-8448-584C-8FA3-A15AF627CF5C}" type="datetimeFigureOut">
              <a:rPr lang="en-US" smtClean="0">
                <a:solidFill>
                  <a:prstClr val="black"/>
                </a:solidFill>
              </a:rPr>
              <a:pPr/>
              <a:t>4/30/2019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31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281411"/>
            <a:ext cx="2133600" cy="365125"/>
          </a:xfrm>
          <a:prstGeom prst="rect">
            <a:avLst/>
          </a:prstGeom>
        </p:spPr>
        <p:txBody>
          <a:bodyPr/>
          <a:lstStyle/>
          <a:p>
            <a:fld id="{2324610E-8448-584C-8FA3-A15AF627CF5C}" type="datetimeFigureOut">
              <a:rPr lang="en-US" smtClean="0">
                <a:solidFill>
                  <a:prstClr val="black"/>
                </a:solidFill>
              </a:rPr>
              <a:pPr/>
              <a:t>4/30/2019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673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281411"/>
            <a:ext cx="2133600" cy="365125"/>
          </a:xfrm>
          <a:prstGeom prst="rect">
            <a:avLst/>
          </a:prstGeom>
        </p:spPr>
        <p:txBody>
          <a:bodyPr/>
          <a:lstStyle/>
          <a:p>
            <a:fld id="{2324610E-8448-584C-8FA3-A15AF627CF5C}" type="datetimeFigureOut">
              <a:rPr lang="en-US" smtClean="0">
                <a:solidFill>
                  <a:prstClr val="black"/>
                </a:solidFill>
              </a:rPr>
              <a:pPr/>
              <a:t>4/30/2019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724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281411"/>
            <a:ext cx="2133600" cy="365125"/>
          </a:xfrm>
          <a:prstGeom prst="rect">
            <a:avLst/>
          </a:prstGeom>
        </p:spPr>
        <p:txBody>
          <a:bodyPr/>
          <a:lstStyle/>
          <a:p>
            <a:fld id="{2324610E-8448-584C-8FA3-A15AF627CF5C}" type="datetimeFigureOut">
              <a:rPr lang="en-US" smtClean="0">
                <a:solidFill>
                  <a:prstClr val="black"/>
                </a:solidFill>
              </a:rPr>
              <a:pPr/>
              <a:t>4/30/2019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506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281411"/>
            <a:ext cx="2133600" cy="365125"/>
          </a:xfrm>
          <a:prstGeom prst="rect">
            <a:avLst/>
          </a:prstGeom>
        </p:spPr>
        <p:txBody>
          <a:bodyPr/>
          <a:lstStyle/>
          <a:p>
            <a:fld id="{2324610E-8448-584C-8FA3-A15AF627CF5C}" type="datetimeFigureOut">
              <a:rPr lang="en-US" smtClean="0">
                <a:solidFill>
                  <a:prstClr val="black"/>
                </a:solidFill>
              </a:rPr>
              <a:pPr/>
              <a:t>4/30/2019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560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281411"/>
            <a:ext cx="2133600" cy="365125"/>
          </a:xfrm>
          <a:prstGeom prst="rect">
            <a:avLst/>
          </a:prstGeom>
        </p:spPr>
        <p:txBody>
          <a:bodyPr/>
          <a:lstStyle/>
          <a:p>
            <a:fld id="{2324610E-8448-584C-8FA3-A15AF627CF5C}" type="datetimeFigureOut">
              <a:rPr lang="en-US" smtClean="0">
                <a:solidFill>
                  <a:prstClr val="black"/>
                </a:solidFill>
              </a:rPr>
              <a:pPr/>
              <a:t>4/30/2019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1409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281411"/>
            <a:ext cx="2133600" cy="365125"/>
          </a:xfrm>
          <a:prstGeom prst="rect">
            <a:avLst/>
          </a:prstGeom>
        </p:spPr>
        <p:txBody>
          <a:bodyPr/>
          <a:lstStyle/>
          <a:p>
            <a:fld id="{2324610E-8448-584C-8FA3-A15AF627CF5C}" type="datetimeFigureOut">
              <a:rPr lang="en-US" smtClean="0">
                <a:solidFill>
                  <a:prstClr val="black"/>
                </a:solidFill>
              </a:rPr>
              <a:pPr/>
              <a:t>4/30/2019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742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281411"/>
            <a:ext cx="2133600" cy="365125"/>
          </a:xfrm>
          <a:prstGeom prst="rect">
            <a:avLst/>
          </a:prstGeom>
        </p:spPr>
        <p:txBody>
          <a:bodyPr/>
          <a:lstStyle/>
          <a:p>
            <a:fld id="{2324610E-8448-584C-8FA3-A15AF627CF5C}" type="datetimeFigureOut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102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281411"/>
            <a:ext cx="2133600" cy="365125"/>
          </a:xfrm>
          <a:prstGeom prst="rect">
            <a:avLst/>
          </a:prstGeom>
        </p:spPr>
        <p:txBody>
          <a:bodyPr/>
          <a:lstStyle/>
          <a:p>
            <a:fld id="{2324610E-8448-584C-8FA3-A15AF627CF5C}" type="datetimeFigureOut">
              <a:rPr lang="en-US" smtClean="0">
                <a:solidFill>
                  <a:prstClr val="black"/>
                </a:solidFill>
              </a:rPr>
              <a:pPr/>
              <a:t>4/30/2019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2397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281411"/>
            <a:ext cx="2133600" cy="365125"/>
          </a:xfrm>
          <a:prstGeom prst="rect">
            <a:avLst/>
          </a:prstGeom>
        </p:spPr>
        <p:txBody>
          <a:bodyPr/>
          <a:lstStyle/>
          <a:p>
            <a:fld id="{2324610E-8448-584C-8FA3-A15AF627CF5C}" type="datetimeFigureOut">
              <a:rPr lang="en-US" smtClean="0">
                <a:solidFill>
                  <a:prstClr val="black"/>
                </a:solidFill>
              </a:rPr>
              <a:pPr/>
              <a:t>4/30/2019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7053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281411"/>
            <a:ext cx="2133600" cy="365125"/>
          </a:xfrm>
          <a:prstGeom prst="rect">
            <a:avLst/>
          </a:prstGeom>
        </p:spPr>
        <p:txBody>
          <a:bodyPr/>
          <a:lstStyle/>
          <a:p>
            <a:fld id="{2324610E-8448-584C-8FA3-A15AF627CF5C}" type="datetimeFigureOut">
              <a:rPr lang="en-US" smtClean="0">
                <a:solidFill>
                  <a:prstClr val="black"/>
                </a:solidFill>
              </a:rPr>
              <a:pPr/>
              <a:t>4/30/2019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3693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6789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364" y="0"/>
            <a:ext cx="280263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3619624"/>
            <a:ext cx="7794000" cy="384721"/>
          </a:xfrm>
        </p:spPr>
        <p:txBody>
          <a:bodyPr>
            <a:spAutoFit/>
          </a:bodyPr>
          <a:lstStyle>
            <a:lvl1pPr marL="0" indent="0" algn="l">
              <a:buNone/>
              <a:defRPr sz="25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40000" y="1957726"/>
            <a:ext cx="7794000" cy="1477328"/>
          </a:xfrm>
        </p:spPr>
        <p:txBody>
          <a:bodyPr anchor="t" anchorCtr="0"/>
          <a:lstStyle>
            <a:lvl1pPr>
              <a:lnSpc>
                <a:spcPct val="95000"/>
              </a:lnSpc>
              <a:defRPr sz="495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40000" y="6433682"/>
            <a:ext cx="5832000" cy="179408"/>
          </a:xfrm>
        </p:spPr>
        <p:txBody>
          <a:bodyPr wrap="square" anchor="b" anchorCtr="0">
            <a:spAutoFit/>
          </a:bodyPr>
          <a:lstStyle>
            <a:lvl1pPr>
              <a:lnSpc>
                <a:spcPct val="106000"/>
              </a:lnSpc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980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3619624"/>
            <a:ext cx="7794000" cy="384721"/>
          </a:xfrm>
        </p:spPr>
        <p:txBody>
          <a:bodyPr>
            <a:spAutoFit/>
          </a:bodyPr>
          <a:lstStyle>
            <a:lvl1pPr marL="0" indent="0" algn="l">
              <a:buNone/>
              <a:defRPr sz="25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40000" y="1957726"/>
            <a:ext cx="7794000" cy="1477328"/>
          </a:xfrm>
        </p:spPr>
        <p:txBody>
          <a:bodyPr anchor="t" anchorCtr="0"/>
          <a:lstStyle>
            <a:lvl1pPr>
              <a:lnSpc>
                <a:spcPct val="95000"/>
              </a:lnSpc>
              <a:defRPr sz="495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40000" y="6433682"/>
            <a:ext cx="5832000" cy="179408"/>
          </a:xfrm>
        </p:spPr>
        <p:txBody>
          <a:bodyPr wrap="square" anchor="b" anchorCtr="0">
            <a:spAutoFit/>
          </a:bodyPr>
          <a:lstStyle>
            <a:lvl1pPr>
              <a:lnSpc>
                <a:spcPct val="106000"/>
              </a:lnSpc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165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507" y="0"/>
            <a:ext cx="280034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548680"/>
            <a:ext cx="7794000" cy="55399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38799"/>
            <a:ext cx="7794000" cy="376240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97099-C9FD-49BE-98D2-DDD6A2CF1FE4}" type="datetime1">
              <a:rPr lang="en-GB" smtClean="0">
                <a:solidFill>
                  <a:prstClr val="black"/>
                </a:solidFill>
              </a:rPr>
              <a:pPr/>
              <a:t>30/04/2019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F3D1-4E0B-4A1A-8A63-FA953DDDF0A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00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507" y="0"/>
            <a:ext cx="280034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1" y="548680"/>
            <a:ext cx="7794000" cy="55399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1" y="1538799"/>
            <a:ext cx="3771000" cy="376240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06D6-D7E5-44EF-A99F-C7B27F94E97C}" type="datetime1">
              <a:rPr lang="en-GB" smtClean="0">
                <a:solidFill>
                  <a:prstClr val="black"/>
                </a:solidFill>
              </a:rPr>
              <a:pPr/>
              <a:t>30/04/2019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F3D1-4E0B-4A1A-8A63-FA953DDDF0A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63001" y="1556792"/>
            <a:ext cx="3771000" cy="3762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106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507" y="0"/>
            <a:ext cx="280034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794000" cy="55399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41FC-7762-4A7C-956A-A2F686FDBA64}" type="datetime1">
              <a:rPr lang="en-GB" smtClean="0">
                <a:solidFill>
                  <a:prstClr val="black"/>
                </a:solidFill>
              </a:rPr>
              <a:pPr/>
              <a:t>30/04/2019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F3D1-4E0B-4A1A-8A63-FA953DDDF0A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1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507" y="0"/>
            <a:ext cx="2800349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82664-E8EC-4589-B613-B9521FEE50CF}" type="datetime1">
              <a:rPr lang="en-GB" smtClean="0">
                <a:solidFill>
                  <a:prstClr val="black"/>
                </a:solidFill>
              </a:rPr>
              <a:pPr/>
              <a:t>30/04/2019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F3D1-4E0B-4A1A-8A63-FA953DDDF0A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11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281411"/>
            <a:ext cx="2133600" cy="365125"/>
          </a:xfrm>
          <a:prstGeom prst="rect">
            <a:avLst/>
          </a:prstGeom>
        </p:spPr>
        <p:txBody>
          <a:bodyPr/>
          <a:lstStyle/>
          <a:p>
            <a:fld id="{2324610E-8448-584C-8FA3-A15AF627CF5C}" type="datetimeFigureOut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8948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black and white close-up image of male toddler/young boy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86" t="2752" b="11279"/>
          <a:stretch/>
        </p:blipFill>
        <p:spPr>
          <a:xfrm>
            <a:off x="0" y="0"/>
            <a:ext cx="9144000" cy="68784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2" y="2480567"/>
            <a:ext cx="3746684" cy="2160735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2" y="4949689"/>
            <a:ext cx="3675271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8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457202" y="5985385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4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529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281411"/>
            <a:ext cx="2133600" cy="365125"/>
          </a:xfrm>
          <a:prstGeom prst="rect">
            <a:avLst/>
          </a:prstGeom>
        </p:spPr>
        <p:txBody>
          <a:bodyPr/>
          <a:lstStyle/>
          <a:p>
            <a:fld id="{2324610E-8448-584C-8FA3-A15AF627CF5C}" type="datetimeFigureOut">
              <a:rPr lang="en-US" smtClean="0">
                <a:solidFill>
                  <a:prstClr val="black"/>
                </a:solidFill>
              </a:rPr>
              <a:pPr/>
              <a:t>4/30/2019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747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4977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281411"/>
            <a:ext cx="2133600" cy="365125"/>
          </a:xfrm>
          <a:prstGeom prst="rect">
            <a:avLst/>
          </a:prstGeom>
        </p:spPr>
        <p:txBody>
          <a:bodyPr/>
          <a:lstStyle/>
          <a:p>
            <a:fld id="{2324610E-8448-584C-8FA3-A15AF627CF5C}" type="datetimeFigureOut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617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281411"/>
            <a:ext cx="2133600" cy="365125"/>
          </a:xfrm>
          <a:prstGeom prst="rect">
            <a:avLst/>
          </a:prstGeom>
        </p:spPr>
        <p:txBody>
          <a:bodyPr/>
          <a:lstStyle/>
          <a:p>
            <a:fld id="{2324610E-8448-584C-8FA3-A15AF627CF5C}" type="datetimeFigureOut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10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281411"/>
            <a:ext cx="2133600" cy="365125"/>
          </a:xfrm>
          <a:prstGeom prst="rect">
            <a:avLst/>
          </a:prstGeom>
        </p:spPr>
        <p:txBody>
          <a:bodyPr/>
          <a:lstStyle/>
          <a:p>
            <a:fld id="{2324610E-8448-584C-8FA3-A15AF627CF5C}" type="datetimeFigureOut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83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281411"/>
            <a:ext cx="2133600" cy="365125"/>
          </a:xfrm>
          <a:prstGeom prst="rect">
            <a:avLst/>
          </a:prstGeom>
        </p:spPr>
        <p:txBody>
          <a:bodyPr/>
          <a:lstStyle/>
          <a:p>
            <a:fld id="{2324610E-8448-584C-8FA3-A15AF627CF5C}" type="datetimeFigureOut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854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281411"/>
            <a:ext cx="2133600" cy="365125"/>
          </a:xfrm>
          <a:prstGeom prst="rect">
            <a:avLst/>
          </a:prstGeom>
        </p:spPr>
        <p:txBody>
          <a:bodyPr/>
          <a:lstStyle/>
          <a:p>
            <a:fld id="{2324610E-8448-584C-8FA3-A15AF627CF5C}" type="datetimeFigureOut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044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281411"/>
            <a:ext cx="2133600" cy="365125"/>
          </a:xfrm>
          <a:prstGeom prst="rect">
            <a:avLst/>
          </a:prstGeom>
        </p:spPr>
        <p:txBody>
          <a:bodyPr/>
          <a:lstStyle/>
          <a:p>
            <a:fld id="{2324610E-8448-584C-8FA3-A15AF627CF5C}" type="datetimeFigureOut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497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8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25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496997"/>
            <a:ext cx="7794000" cy="55399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0841" y="1469242"/>
            <a:ext cx="7794000" cy="37624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000" y="6157485"/>
            <a:ext cx="1800000" cy="16671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lnSpc>
                <a:spcPct val="106000"/>
              </a:lnSpc>
              <a:defRPr sz="1100">
                <a:solidFill>
                  <a:schemeClr val="tx1"/>
                </a:solidFill>
              </a:defRPr>
            </a:lvl1pPr>
          </a:lstStyle>
          <a:p>
            <a:pPr defTabSz="914400"/>
            <a:fld id="{C38BA8AB-C120-4C29-A312-296116AF91CD}" type="datetime1">
              <a:rPr lang="en-GB" smtClean="0">
                <a:solidFill>
                  <a:prstClr val="black"/>
                </a:solidFill>
              </a:rPr>
              <a:pPr defTabSz="914400"/>
              <a:t>30/04/2019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64000" y="6446378"/>
            <a:ext cx="5508000" cy="16671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ct val="106000"/>
              </a:lnSpc>
              <a:defRPr sz="1100">
                <a:solidFill>
                  <a:schemeClr val="tx1"/>
                </a:solidFill>
              </a:defRPr>
            </a:lvl1pPr>
          </a:lstStyle>
          <a:p>
            <a:pPr defTabSz="9144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46378"/>
            <a:ext cx="324000" cy="16671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lnSpc>
                <a:spcPct val="106000"/>
              </a:lnSpc>
              <a:defRPr sz="1100">
                <a:solidFill>
                  <a:schemeClr val="tx1"/>
                </a:solidFill>
              </a:defRPr>
            </a:lvl1pPr>
          </a:lstStyle>
          <a:p>
            <a:pPr defTabSz="914400"/>
            <a:fld id="{14F6F3D1-4E0B-4A1A-8A63-FA953DDDF0A6}" type="slidenum">
              <a:rPr lang="en-GB" smtClean="0">
                <a:solidFill>
                  <a:prstClr val="black"/>
                </a:solidFill>
              </a:rPr>
              <a:pPr defTabSz="914400"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184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2400"/>
        </a:spcBef>
        <a:buFont typeface="Arial" panose="020B0604020202020204" pitchFamily="34" charset="0"/>
        <a:buNone/>
        <a:defRPr sz="2250" b="1" kern="1200">
          <a:solidFill>
            <a:schemeClr val="accent3"/>
          </a:solidFill>
          <a:latin typeface="+mn-lt"/>
          <a:ea typeface="+mn-ea"/>
          <a:cs typeface="+mn-cs"/>
        </a:defRPr>
      </a:lvl2pPr>
      <a:lvl3pPr marL="324000" indent="-324000" algn="l" defTabSz="914400" rtl="0" eaLnBrk="1" latinLnBrk="0" hangingPunct="1">
        <a:spcBef>
          <a:spcPts val="1100"/>
        </a:spcBef>
        <a:buClr>
          <a:schemeClr val="accent2"/>
        </a:buClr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00" indent="-252000" algn="l" defTabSz="914400" rtl="0" eaLnBrk="1" latinLnBrk="0" hangingPunct="1">
        <a:spcBef>
          <a:spcPts val="6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252000" algn="l" defTabSz="914400" rtl="0" eaLnBrk="1" latinLnBrk="0" hangingPunct="1"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40000" y="4496092"/>
            <a:ext cx="7794000" cy="1077218"/>
          </a:xfrm>
        </p:spPr>
        <p:txBody>
          <a:bodyPr/>
          <a:lstStyle/>
          <a:p>
            <a:r>
              <a:rPr lang="en-GB" dirty="0" smtClean="0"/>
              <a:t>Perspective from a Commissioner</a:t>
            </a:r>
          </a:p>
          <a:p>
            <a:endParaRPr lang="en-GB" dirty="0" smtClean="0"/>
          </a:p>
          <a:p>
            <a:r>
              <a:rPr lang="en-GB" sz="2000" dirty="0" smtClean="0"/>
              <a:t>1</a:t>
            </a:r>
            <a:r>
              <a:rPr lang="en-GB" sz="2000" baseline="30000" dirty="0" smtClean="0"/>
              <a:t>st</a:t>
            </a:r>
            <a:r>
              <a:rPr lang="en-GB" sz="2000" dirty="0" smtClean="0"/>
              <a:t> May 2019</a:t>
            </a:r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0000" y="1957726"/>
            <a:ext cx="7794000" cy="1447319"/>
          </a:xfrm>
        </p:spPr>
        <p:txBody>
          <a:bodyPr/>
          <a:lstStyle/>
          <a:p>
            <a:r>
              <a:rPr lang="en-GB" dirty="0" smtClean="0"/>
              <a:t>Care Opinion: Thinking big about online feedback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40000" y="6433682"/>
            <a:ext cx="5832000" cy="358816"/>
          </a:xfrm>
        </p:spPr>
        <p:txBody>
          <a:bodyPr/>
          <a:lstStyle/>
          <a:p>
            <a:r>
              <a:rPr lang="en-GB" dirty="0" smtClean="0"/>
              <a:t>Created by: </a:t>
            </a:r>
          </a:p>
          <a:p>
            <a:r>
              <a:rPr lang="en-GB" dirty="0" smtClean="0"/>
              <a:t>Alex Ward- Booth</a:t>
            </a:r>
          </a:p>
        </p:txBody>
      </p:sp>
    </p:spTree>
    <p:extLst>
      <p:ext uri="{BB962C8B-B14F-4D97-AF65-F5344CB8AC3E}">
        <p14:creationId xmlns:p14="http://schemas.microsoft.com/office/powerpoint/2010/main" val="158959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11" y="2676033"/>
            <a:ext cx="2592000" cy="175467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673711" y="1724942"/>
            <a:ext cx="2592000" cy="636104"/>
          </a:xfrm>
          <a:prstGeom prst="roundRect">
            <a:avLst/>
          </a:prstGeom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Context</a:t>
            </a:r>
            <a:endParaRPr lang="en-GB" sz="2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3404568" y="1724942"/>
            <a:ext cx="2592000" cy="636104"/>
          </a:xfrm>
          <a:prstGeom prst="roundRect">
            <a:avLst/>
          </a:prstGeom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Perspective</a:t>
            </a:r>
            <a:endParaRPr lang="en-GB" sz="2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6106556" y="1713235"/>
            <a:ext cx="2592000" cy="636104"/>
          </a:xfrm>
          <a:prstGeom prst="roundRect">
            <a:avLst/>
          </a:prstGeom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Next</a:t>
            </a:r>
            <a:endParaRPr lang="en-GB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04569" y="2647983"/>
            <a:ext cx="2579377" cy="180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6"/>
          <a:stretch/>
        </p:blipFill>
        <p:spPr>
          <a:xfrm>
            <a:off x="6102223" y="2632431"/>
            <a:ext cx="2574208" cy="18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5840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context about our team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559837" y="1399593"/>
            <a:ext cx="3673151" cy="83975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Operational</a:t>
            </a:r>
            <a:endParaRPr lang="en-GB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4385389" y="1380932"/>
            <a:ext cx="3673151" cy="83975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Transformation</a:t>
            </a:r>
            <a:endParaRPr lang="en-GB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4534676" y="2447733"/>
            <a:ext cx="3384000" cy="113522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Communications and Engagement</a:t>
            </a:r>
            <a:endParaRPr lang="en-GB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4714676" y="3831775"/>
            <a:ext cx="3024000" cy="113522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Insight and Engagement</a:t>
            </a:r>
            <a:endParaRPr lang="en-GB" sz="2800" dirty="0"/>
          </a:p>
        </p:txBody>
      </p:sp>
      <p:cxnSp>
        <p:nvCxnSpPr>
          <p:cNvPr id="15" name="Straight Connector 14"/>
          <p:cNvCxnSpPr>
            <a:stCxn id="7" idx="1"/>
          </p:cNvCxnSpPr>
          <p:nvPr/>
        </p:nvCxnSpPr>
        <p:spPr>
          <a:xfrm flipH="1" flipV="1">
            <a:off x="3452326" y="4399387"/>
            <a:ext cx="1262350" cy="1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385389" y="4967000"/>
            <a:ext cx="479034" cy="240224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5" idx="2"/>
            <a:endCxn id="6" idx="0"/>
          </p:cNvCxnSpPr>
          <p:nvPr/>
        </p:nvCxnSpPr>
        <p:spPr>
          <a:xfrm>
            <a:off x="6221965" y="2220688"/>
            <a:ext cx="4711" cy="2270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6" idx="2"/>
            <a:endCxn id="7" idx="0"/>
          </p:cNvCxnSpPr>
          <p:nvPr/>
        </p:nvCxnSpPr>
        <p:spPr>
          <a:xfrm>
            <a:off x="6226676" y="3582958"/>
            <a:ext cx="0" cy="248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229788" y="4970112"/>
            <a:ext cx="0" cy="4680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203272" y="4973224"/>
            <a:ext cx="0" cy="4680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1455573" y="3923527"/>
            <a:ext cx="1980000" cy="95172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System Partners</a:t>
            </a:r>
            <a:endParaRPr lang="en-GB" dirty="0"/>
          </a:p>
        </p:txBody>
      </p:sp>
      <p:sp>
        <p:nvSpPr>
          <p:cNvPr id="28" name="Rounded Rectangle 27"/>
          <p:cNvSpPr/>
          <p:nvPr/>
        </p:nvSpPr>
        <p:spPr>
          <a:xfrm>
            <a:off x="2644906" y="5204112"/>
            <a:ext cx="1980000" cy="95172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Commissioning Teams</a:t>
            </a:r>
            <a:endParaRPr lang="en-GB" dirty="0"/>
          </a:p>
        </p:txBody>
      </p:sp>
      <p:sp>
        <p:nvSpPr>
          <p:cNvPr id="29" name="Rounded Rectangle 28"/>
          <p:cNvSpPr/>
          <p:nvPr/>
        </p:nvSpPr>
        <p:spPr>
          <a:xfrm>
            <a:off x="4667434" y="5207224"/>
            <a:ext cx="1980000" cy="95172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Project Teams</a:t>
            </a:r>
            <a:endParaRPr lang="en-GB" dirty="0"/>
          </a:p>
        </p:txBody>
      </p:sp>
      <p:sp>
        <p:nvSpPr>
          <p:cNvPr id="31" name="Rounded Rectangle 30"/>
          <p:cNvSpPr/>
          <p:nvPr/>
        </p:nvSpPr>
        <p:spPr>
          <a:xfrm>
            <a:off x="6707455" y="5204112"/>
            <a:ext cx="1980000" cy="95172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Quality, BI, etc. etc.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736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Strategy on a Page</a:t>
            </a:r>
            <a:endParaRPr lang="en-GB" dirty="0"/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2B7016EF-DF37-354D-8084-5BD78F68C05D}"/>
              </a:ext>
            </a:extLst>
          </p:cNvPr>
          <p:cNvSpPr/>
          <p:nvPr/>
        </p:nvSpPr>
        <p:spPr>
          <a:xfrm>
            <a:off x="552700" y="2752349"/>
            <a:ext cx="2567600" cy="893993"/>
          </a:xfrm>
          <a:prstGeom prst="roundRect">
            <a:avLst>
              <a:gd name="adj" fmla="val 8348"/>
            </a:avLst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1600" b="1" kern="0" dirty="0">
                <a:solidFill>
                  <a:srgbClr val="4D4D4D"/>
                </a:solidFill>
                <a:ea typeface="Magallanes Mitie" charset="0"/>
                <a:cs typeface="Magallanes Mitie" charset="0"/>
              </a:rPr>
              <a:t>Setting the context</a:t>
            </a:r>
          </a:p>
        </p:txBody>
      </p:sp>
      <p:sp>
        <p:nvSpPr>
          <p:cNvPr id="6" name="Isosceles Triangle 7">
            <a:extLst>
              <a:ext uri="{FF2B5EF4-FFF2-40B4-BE49-F238E27FC236}">
                <a16:creationId xmlns="" xmlns:a16="http://schemas.microsoft.com/office/drawing/2014/main" id="{63F0B310-106D-A842-A7E9-7BDADE061B5F}"/>
              </a:ext>
            </a:extLst>
          </p:cNvPr>
          <p:cNvSpPr/>
          <p:nvPr/>
        </p:nvSpPr>
        <p:spPr>
          <a:xfrm>
            <a:off x="552699" y="1340768"/>
            <a:ext cx="8081675" cy="1308812"/>
          </a:xfrm>
          <a:prstGeom prst="triangle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>
              <a:defRPr/>
            </a:pPr>
            <a:r>
              <a:rPr lang="en-US" sz="1400" b="1" kern="0" dirty="0" smtClean="0">
                <a:solidFill>
                  <a:srgbClr val="4D4D4D"/>
                </a:solidFill>
                <a:ea typeface="Magallanes Mitie" charset="0"/>
                <a:cs typeface="Magallanes Mitie" charset="0"/>
              </a:rPr>
              <a:t>Understanding the needs of those outside the </a:t>
            </a:r>
            <a:r>
              <a:rPr lang="en-US" sz="1400" b="1" kern="0" dirty="0" err="1" smtClean="0">
                <a:solidFill>
                  <a:srgbClr val="4D4D4D"/>
                </a:solidFill>
                <a:ea typeface="Magallanes Mitie" charset="0"/>
                <a:cs typeface="Magallanes Mitie" charset="0"/>
              </a:rPr>
              <a:t>organisation</a:t>
            </a:r>
            <a:r>
              <a:rPr lang="en-US" sz="1400" b="1" kern="0" dirty="0" smtClean="0">
                <a:solidFill>
                  <a:srgbClr val="4D4D4D"/>
                </a:solidFill>
                <a:ea typeface="Magallanes Mitie" charset="0"/>
                <a:cs typeface="Magallanes Mitie" charset="0"/>
              </a:rPr>
              <a:t> to drive better decision accuracy, pace and better health outcomes</a:t>
            </a:r>
            <a:endParaRPr lang="en-US" sz="1400" b="1" kern="0" dirty="0">
              <a:solidFill>
                <a:srgbClr val="4D4D4D"/>
              </a:solidFill>
              <a:ea typeface="Magallanes Mitie" charset="0"/>
              <a:cs typeface="Magallanes Mitie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681D358A-C5B0-5C4A-8272-84046E56FC2F}"/>
              </a:ext>
            </a:extLst>
          </p:cNvPr>
          <p:cNvSpPr/>
          <p:nvPr/>
        </p:nvSpPr>
        <p:spPr>
          <a:xfrm>
            <a:off x="3425453" y="2747020"/>
            <a:ext cx="2334182" cy="893993"/>
          </a:xfrm>
          <a:prstGeom prst="roundRect">
            <a:avLst>
              <a:gd name="adj" fmla="val 8348"/>
            </a:avLst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1600" b="1" kern="0" dirty="0">
                <a:solidFill>
                  <a:srgbClr val="4D4D4D"/>
                </a:solidFill>
                <a:ea typeface="Magallanes Mitie" charset="0"/>
                <a:cs typeface="Magallanes Mitie" charset="0"/>
              </a:rPr>
              <a:t>Defining the Strategy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E2947009-39BA-614C-A45E-91E71EBFA320}"/>
              </a:ext>
            </a:extLst>
          </p:cNvPr>
          <p:cNvSpPr/>
          <p:nvPr/>
        </p:nvSpPr>
        <p:spPr>
          <a:xfrm>
            <a:off x="6064684" y="2752349"/>
            <a:ext cx="2569691" cy="893993"/>
          </a:xfrm>
          <a:prstGeom prst="roundRect">
            <a:avLst>
              <a:gd name="adj" fmla="val 8348"/>
            </a:avLst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1600" b="1" kern="0" dirty="0">
                <a:solidFill>
                  <a:srgbClr val="4D4D4D"/>
                </a:solidFill>
                <a:ea typeface="Magallanes Mitie" charset="0"/>
                <a:cs typeface="Magallanes Mitie" charset="0"/>
              </a:rPr>
              <a:t>Influencing the Culture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0C653A3C-AAAC-B648-9F94-34E4239C3BEC}"/>
              </a:ext>
            </a:extLst>
          </p:cNvPr>
          <p:cNvSpPr/>
          <p:nvPr/>
        </p:nvSpPr>
        <p:spPr>
          <a:xfrm>
            <a:off x="552700" y="3789040"/>
            <a:ext cx="2567600" cy="1967183"/>
          </a:xfrm>
          <a:prstGeom prst="roundRect">
            <a:avLst>
              <a:gd name="adj" fmla="val 8348"/>
            </a:avLst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177800" indent="-177800" defTabSz="914400">
              <a:buFont typeface="Arial" panose="020B0604020202020204" pitchFamily="34" charset="0"/>
              <a:buChar char="•"/>
              <a:defRPr/>
            </a:pPr>
            <a:r>
              <a:rPr lang="en-US" sz="1400" b="1" kern="0" dirty="0" smtClean="0">
                <a:solidFill>
                  <a:srgbClr val="4D4D4D"/>
                </a:solidFill>
                <a:ea typeface="Magallanes Mitie" charset="0"/>
                <a:cs typeface="Magallanes Mitie" charset="0"/>
              </a:rPr>
              <a:t>Ensuring we learn from our key projects to drive future activity (e.g. Healthy Weston, Community Services, Mental </a:t>
            </a:r>
            <a:r>
              <a:rPr lang="en-US" sz="1400" b="1" kern="0" dirty="0">
                <a:solidFill>
                  <a:srgbClr val="4D4D4D"/>
                </a:solidFill>
                <a:ea typeface="Magallanes Mitie" charset="0"/>
                <a:cs typeface="Magallanes Mitie" charset="0"/>
              </a:rPr>
              <a:t>Health Services </a:t>
            </a:r>
            <a:r>
              <a:rPr lang="en-US" sz="1400" b="1" kern="0" dirty="0" smtClean="0">
                <a:solidFill>
                  <a:srgbClr val="4D4D4D"/>
                </a:solidFill>
                <a:ea typeface="Magallanes Mitie" charset="0"/>
                <a:cs typeface="Magallanes Mitie" charset="0"/>
              </a:rPr>
              <a:t>Strategy, Urgent </a:t>
            </a:r>
            <a:r>
              <a:rPr lang="en-US" sz="1400" b="1" kern="0" dirty="0">
                <a:solidFill>
                  <a:srgbClr val="4D4D4D"/>
                </a:solidFill>
                <a:ea typeface="Magallanes Mitie" charset="0"/>
                <a:cs typeface="Magallanes Mitie" charset="0"/>
              </a:rPr>
              <a:t>Care </a:t>
            </a:r>
            <a:r>
              <a:rPr lang="en-US" sz="1400" b="1" kern="0" dirty="0" smtClean="0">
                <a:solidFill>
                  <a:srgbClr val="4D4D4D"/>
                </a:solidFill>
                <a:ea typeface="Magallanes Mitie" charset="0"/>
                <a:cs typeface="Magallanes Mitie" charset="0"/>
              </a:rPr>
              <a:t>Strategy etc.)</a:t>
            </a:r>
            <a:endParaRPr lang="en-US" sz="1400" kern="0" dirty="0">
              <a:solidFill>
                <a:srgbClr val="4D4D4D"/>
              </a:solidFill>
              <a:ea typeface="Magallanes Mitie" charset="0"/>
              <a:cs typeface="Magallanes Mitie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2A5A7541-287C-1642-9B77-F4C84E4D3502}"/>
              </a:ext>
            </a:extLst>
          </p:cNvPr>
          <p:cNvSpPr/>
          <p:nvPr/>
        </p:nvSpPr>
        <p:spPr>
          <a:xfrm>
            <a:off x="540932" y="5943752"/>
            <a:ext cx="8064448" cy="684267"/>
          </a:xfrm>
          <a:prstGeom prst="roundRect">
            <a:avLst>
              <a:gd name="adj" fmla="val 8348"/>
            </a:avLst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GB" sz="1600" b="1" kern="0" dirty="0" smtClean="0">
                <a:solidFill>
                  <a:srgbClr val="4D4D4D"/>
                </a:solidFill>
                <a:ea typeface="Magallanes Mitie" charset="0"/>
                <a:cs typeface="Magallanes Mitie" charset="0"/>
              </a:rPr>
              <a:t>Wider </a:t>
            </a:r>
            <a:r>
              <a:rPr lang="en-GB" sz="1600" b="1" kern="0" dirty="0">
                <a:solidFill>
                  <a:srgbClr val="4D4D4D"/>
                </a:solidFill>
                <a:ea typeface="Magallanes Mitie" charset="0"/>
                <a:cs typeface="Magallanes Mitie" charset="0"/>
              </a:rPr>
              <a:t>and deeper </a:t>
            </a:r>
            <a:r>
              <a:rPr lang="en-GB" sz="1600" b="1" kern="0" dirty="0" smtClean="0">
                <a:solidFill>
                  <a:srgbClr val="4D4D4D"/>
                </a:solidFill>
                <a:ea typeface="Magallanes Mitie" charset="0"/>
                <a:cs typeface="Magallanes Mitie" charset="0"/>
              </a:rPr>
              <a:t>analysis to deliver actionable insight</a:t>
            </a:r>
            <a:endParaRPr lang="en-GB" sz="1600" b="1" kern="0" dirty="0">
              <a:solidFill>
                <a:srgbClr val="4D4D4D"/>
              </a:solidFill>
              <a:ea typeface="Magallanes Mitie" charset="0"/>
              <a:cs typeface="Magallanes Mitie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6EA8E333-06AF-924D-A672-3B75F1D2F561}"/>
              </a:ext>
            </a:extLst>
          </p:cNvPr>
          <p:cNvSpPr/>
          <p:nvPr/>
        </p:nvSpPr>
        <p:spPr>
          <a:xfrm>
            <a:off x="6049116" y="3789036"/>
            <a:ext cx="2567600" cy="1967183"/>
          </a:xfrm>
          <a:prstGeom prst="roundRect">
            <a:avLst>
              <a:gd name="adj" fmla="val 8348"/>
            </a:avLst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177800" indent="-177800" defTabSz="914400">
              <a:buFont typeface="Arial" panose="020B0604020202020204" pitchFamily="34" charset="0"/>
              <a:buChar char="•"/>
              <a:defRPr/>
            </a:pPr>
            <a:r>
              <a:rPr lang="en-US" sz="1400" b="1" kern="0" dirty="0" smtClean="0">
                <a:solidFill>
                  <a:srgbClr val="4D4D4D"/>
                </a:solidFill>
                <a:ea typeface="Magallanes Mitie" charset="0"/>
                <a:cs typeface="Magallanes Mitie" charset="0"/>
              </a:rPr>
              <a:t>Ensuring that everyone sees Engagement as a key part of their role</a:t>
            </a:r>
            <a:endParaRPr lang="en-US" sz="1400" kern="0" dirty="0">
              <a:solidFill>
                <a:srgbClr val="4D4D4D"/>
              </a:solidFill>
              <a:ea typeface="Magallanes Mitie" charset="0"/>
              <a:cs typeface="Magallanes Mitie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7F5F8928-AFB3-424E-9B33-1FDBFFD66B09}"/>
              </a:ext>
            </a:extLst>
          </p:cNvPr>
          <p:cNvSpPr/>
          <p:nvPr/>
        </p:nvSpPr>
        <p:spPr>
          <a:xfrm>
            <a:off x="3448726" y="3789040"/>
            <a:ext cx="2310909" cy="1967179"/>
          </a:xfrm>
          <a:prstGeom prst="roundRect">
            <a:avLst>
              <a:gd name="adj" fmla="val 8348"/>
            </a:avLst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177800" indent="-177800" defTabSz="914400">
              <a:buFont typeface="Arial" panose="020B0604020202020204" pitchFamily="34" charset="0"/>
              <a:buChar char="•"/>
              <a:defRPr/>
            </a:pPr>
            <a:r>
              <a:rPr lang="en-US" sz="1400" b="1" kern="0" dirty="0">
                <a:solidFill>
                  <a:srgbClr val="4D4D4D"/>
                </a:solidFill>
                <a:ea typeface="Magallanes Mitie" charset="0"/>
                <a:cs typeface="Magallanes Mitie" charset="0"/>
              </a:rPr>
              <a:t>Horizon scanning for future </a:t>
            </a:r>
            <a:r>
              <a:rPr lang="en-US" sz="1400" b="1" kern="0" dirty="0" smtClean="0">
                <a:solidFill>
                  <a:srgbClr val="4D4D4D"/>
                </a:solidFill>
                <a:ea typeface="Magallanes Mitie" charset="0"/>
                <a:cs typeface="Magallanes Mitie" charset="0"/>
              </a:rPr>
              <a:t>trends</a:t>
            </a:r>
            <a:endParaRPr lang="en-US" sz="1400" b="1" kern="0" dirty="0">
              <a:solidFill>
                <a:srgbClr val="4D4D4D"/>
              </a:solidFill>
              <a:ea typeface="Magallanes Mitie" charset="0"/>
              <a:cs typeface="Magallanes Mitie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52700" y="4814597"/>
            <a:ext cx="8052680" cy="82965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Patient Experience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07526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333236"/>
            <a:ext cx="7794000" cy="984885"/>
          </a:xfrm>
        </p:spPr>
        <p:txBody>
          <a:bodyPr/>
          <a:lstStyle/>
          <a:p>
            <a:r>
              <a:rPr lang="en-GB" sz="3200" dirty="0" smtClean="0"/>
              <a:t>Improvement Assessment Framework (IAF):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9552" y="1348899"/>
            <a:ext cx="7794000" cy="376240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G</a:t>
            </a:r>
            <a:r>
              <a:rPr lang="en-GB" dirty="0" smtClean="0"/>
              <a:t>reen rating overall but…clear areas for further improvement:</a:t>
            </a:r>
          </a:p>
          <a:p>
            <a:pPr marL="781200" lvl="2" indent="-457200">
              <a:buFont typeface="+mj-lt"/>
              <a:buAutoNum type="arabicPeriod"/>
            </a:pPr>
            <a:r>
              <a:rPr lang="en-GB" dirty="0"/>
              <a:t>Clear and consistent approach to co-design</a:t>
            </a:r>
          </a:p>
          <a:p>
            <a:pPr marL="781200" lvl="2" indent="-457200">
              <a:buFont typeface="+mj-lt"/>
              <a:buAutoNum type="arabicPeriod"/>
            </a:pPr>
            <a:r>
              <a:rPr lang="en-GB" dirty="0" smtClean="0"/>
              <a:t>Aligning </a:t>
            </a:r>
            <a:r>
              <a:rPr lang="en-GB" dirty="0"/>
              <a:t>workstreams </a:t>
            </a:r>
            <a:r>
              <a:rPr lang="en-GB" dirty="0" smtClean="0"/>
              <a:t>to bring together a common thread through Comms, Engagement, Equality/Diversity and Quality</a:t>
            </a:r>
          </a:p>
          <a:p>
            <a:pPr marL="781200" lvl="2" indent="-457200">
              <a:buFont typeface="+mj-lt"/>
              <a:buAutoNum type="arabicPeriod"/>
            </a:pPr>
            <a:r>
              <a:rPr lang="en-GB" dirty="0"/>
              <a:t>Supporting staff and public alike through public engagement work</a:t>
            </a:r>
          </a:p>
          <a:p>
            <a:pPr marL="781200" lvl="2" indent="-457200">
              <a:buFont typeface="+mj-lt"/>
              <a:buAutoNum type="arabicPeriod"/>
            </a:pPr>
            <a:r>
              <a:rPr lang="en-GB" dirty="0" smtClean="0"/>
              <a:t>Working in partnership across our system - ensuring engagement aligned to patient experience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93096"/>
            <a:ext cx="7151538" cy="23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3568" y="3228392"/>
            <a:ext cx="7490048" cy="69046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48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271681"/>
            <a:ext cx="7794000" cy="1107996"/>
          </a:xfrm>
        </p:spPr>
        <p:txBody>
          <a:bodyPr/>
          <a:lstStyle/>
          <a:p>
            <a:r>
              <a:rPr lang="en-GB" dirty="0" smtClean="0"/>
              <a:t>Some thoughts about </a:t>
            </a:r>
            <a:r>
              <a:rPr lang="en-GB" dirty="0" smtClean="0"/>
              <a:t>Online Feedback…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Challenge has been around ensuring that we are able to derive real value from this data at a macro level</a:t>
            </a:r>
          </a:p>
          <a:p>
            <a:pPr marL="666900" lvl="2" indent="-342900">
              <a:buFont typeface="Arial" panose="020B0604020202020204" pitchFamily="34" charset="0"/>
              <a:buChar char="•"/>
            </a:pPr>
            <a:r>
              <a:rPr lang="en-GB" dirty="0" smtClean="0"/>
              <a:t>Exploring thematic analysis to drive our the overarching trends and set a framework for ongoing tracking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Also about ensuring that organisationally, we are set up to align insights from patient experience alongside our other engagement work to:</a:t>
            </a:r>
          </a:p>
          <a:p>
            <a:pPr marL="666900" lvl="2" indent="-342900">
              <a:buFont typeface="Arial" panose="020B0604020202020204" pitchFamily="34" charset="0"/>
              <a:buChar char="•"/>
            </a:pPr>
            <a:r>
              <a:rPr lang="en-GB" dirty="0"/>
              <a:t>E</a:t>
            </a:r>
            <a:r>
              <a:rPr lang="en-GB" dirty="0" smtClean="0"/>
              <a:t>stablish where priorities need to be set</a:t>
            </a:r>
          </a:p>
          <a:p>
            <a:pPr marL="666900" lvl="2" indent="-342900">
              <a:buFont typeface="Arial" panose="020B0604020202020204" pitchFamily="34" charset="0"/>
              <a:buChar char="•"/>
            </a:pPr>
            <a:r>
              <a:rPr lang="en-GB" dirty="0"/>
              <a:t>G</a:t>
            </a:r>
            <a:r>
              <a:rPr lang="en-GB" dirty="0" smtClean="0"/>
              <a:t>enerate ideas</a:t>
            </a:r>
          </a:p>
          <a:p>
            <a:pPr marL="666900" lvl="2" indent="-342900">
              <a:buFont typeface="Arial" panose="020B0604020202020204" pitchFamily="34" charset="0"/>
              <a:buChar char="•"/>
            </a:pPr>
            <a:r>
              <a:rPr lang="en-GB" dirty="0"/>
              <a:t>M</a:t>
            </a:r>
            <a:r>
              <a:rPr lang="en-GB" dirty="0" smtClean="0"/>
              <a:t>onitor performance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65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548680"/>
            <a:ext cx="7794000" cy="553998"/>
          </a:xfrm>
        </p:spPr>
        <p:txBody>
          <a:bodyPr/>
          <a:lstStyle/>
          <a:p>
            <a:r>
              <a:rPr lang="en-GB" dirty="0" smtClean="0"/>
              <a:t>Online/Offline: Citizen’s </a:t>
            </a:r>
            <a:r>
              <a:rPr lang="en-GB" dirty="0" smtClean="0"/>
              <a:t>Panel</a:t>
            </a:r>
            <a:endParaRPr lang="en-GB" sz="3200" dirty="0"/>
          </a:p>
        </p:txBody>
      </p:sp>
      <p:sp>
        <p:nvSpPr>
          <p:cNvPr id="3" name="Rounded Rectangle 2"/>
          <p:cNvSpPr/>
          <p:nvPr/>
        </p:nvSpPr>
        <p:spPr>
          <a:xfrm>
            <a:off x="395536" y="1340769"/>
            <a:ext cx="8052816" cy="2232248"/>
          </a:xfrm>
          <a:prstGeom prst="roundRect">
            <a:avLst>
              <a:gd name="adj" fmla="val 582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Citizen’s Panel launched in November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First </a:t>
            </a:r>
            <a:r>
              <a:rPr lang="en-GB" dirty="0" smtClean="0"/>
              <a:t>wave completed – currently conducting a second wave of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Have analysed the responses of 525 people from first wave – currently </a:t>
            </a:r>
            <a:r>
              <a:rPr lang="en-GB" dirty="0" smtClean="0"/>
              <a:t>991</a:t>
            </a:r>
            <a:r>
              <a:rPr lang="en-GB" dirty="0" smtClean="0"/>
              <a:t> </a:t>
            </a:r>
            <a:r>
              <a:rPr lang="en-GB" dirty="0" smtClean="0"/>
              <a:t>on panel and </a:t>
            </a:r>
            <a:r>
              <a:rPr lang="en-GB" dirty="0" smtClean="0"/>
              <a:t>growing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Mixed methodology – online and offline methods to drive accessibility and aid loyalty (online, face-to-face, post and telephone all offered) 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Retention rate on the panel is currently </a:t>
            </a:r>
            <a:r>
              <a:rPr lang="en-GB" u="sng" dirty="0" smtClean="0"/>
              <a:t>68%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38" y="3647249"/>
            <a:ext cx="7979814" cy="25529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38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271681"/>
            <a:ext cx="7794000" cy="1107996"/>
          </a:xfrm>
        </p:spPr>
        <p:txBody>
          <a:bodyPr/>
          <a:lstStyle/>
          <a:p>
            <a:r>
              <a:rPr lang="en-GB" dirty="0" smtClean="0"/>
              <a:t>Some thoughts about </a:t>
            </a:r>
            <a:r>
              <a:rPr lang="en-GB" dirty="0" smtClean="0"/>
              <a:t>our partners…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9152" y="1714859"/>
            <a:ext cx="7794000" cy="376240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Chart showing providers:</a:t>
            </a:r>
          </a:p>
          <a:p>
            <a:pPr marL="666900" lvl="2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666900" lvl="2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666900" lvl="2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666900" lvl="2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666900" lvl="2" indent="-342900">
              <a:buFont typeface="Arial" panose="020B0604020202020204" pitchFamily="34" charset="0"/>
              <a:buChar char="•"/>
            </a:pPr>
            <a:r>
              <a:rPr lang="en-GB" dirty="0" smtClean="0"/>
              <a:t>Primary </a:t>
            </a:r>
            <a:r>
              <a:rPr lang="en-GB" dirty="0" smtClean="0"/>
              <a:t>Care – learn from best practice and drive consistency</a:t>
            </a:r>
          </a:p>
          <a:p>
            <a:pPr marL="666900" lvl="2" indent="-342900">
              <a:buFont typeface="Arial" panose="020B0604020202020204" pitchFamily="34" charset="0"/>
              <a:buChar char="•"/>
            </a:pPr>
            <a:r>
              <a:rPr lang="en-GB" dirty="0" smtClean="0"/>
              <a:t>Secondary Care – ensure insights are shared and acted upon</a:t>
            </a:r>
          </a:p>
          <a:p>
            <a:pPr marL="666900" lvl="2" indent="-342900">
              <a:buFont typeface="Arial" panose="020B0604020202020204" pitchFamily="34" charset="0"/>
              <a:buChar char="•"/>
            </a:pPr>
            <a:r>
              <a:rPr lang="en-GB" dirty="0" smtClean="0"/>
              <a:t>Third sector – ensuring we do the right things, right (!)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540000" y="1714859"/>
            <a:ext cx="1836000" cy="839354"/>
          </a:xfrm>
          <a:prstGeom prst="roundRect">
            <a:avLst/>
          </a:prstGeom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Primary Care</a:t>
            </a:r>
            <a:endParaRPr lang="en-GB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44416" y="1811370"/>
            <a:ext cx="3876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Learn from best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Drive consistency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1388130" y="2861159"/>
            <a:ext cx="1836000" cy="839354"/>
          </a:xfrm>
          <a:prstGeom prst="roundRect">
            <a:avLst/>
          </a:prstGeom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Secondary Care</a:t>
            </a:r>
            <a:endParaRPr lang="en-GB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392546" y="2861159"/>
            <a:ext cx="5376606" cy="1117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Ensure we connect with key teams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Drive insight sharing, aggregation and implications</a:t>
            </a:r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2077236" y="4106849"/>
            <a:ext cx="1836000" cy="839354"/>
          </a:xfrm>
          <a:prstGeom prst="roundRect">
            <a:avLst/>
          </a:prstGeom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Third Sector</a:t>
            </a:r>
            <a:endParaRPr lang="en-GB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081652" y="4166483"/>
            <a:ext cx="5376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Establish connection to our patients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Ensure we do the right things right!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289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next?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02946"/>
            <a:ext cx="2884744" cy="1699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45436" y="4247418"/>
            <a:ext cx="2231800" cy="596776"/>
          </a:xfrm>
          <a:prstGeom prst="roundRect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Data Visualisation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3302873" y="4222452"/>
            <a:ext cx="2231800" cy="646708"/>
          </a:xfrm>
          <a:prstGeom prst="roundRect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Data management</a:t>
            </a:r>
            <a:endParaRPr lang="en-GB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449" y="2060848"/>
            <a:ext cx="1742728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6189960" y="4228070"/>
            <a:ext cx="2231800" cy="646708"/>
          </a:xfrm>
          <a:prstGeom prst="roundRect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Toolkits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923" y="2060848"/>
            <a:ext cx="2551873" cy="193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63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NHS England">
      <a:dk1>
        <a:sysClr val="windowText" lastClr="000000"/>
      </a:dk1>
      <a:lt1>
        <a:sysClr val="window" lastClr="FFFFFF"/>
      </a:lt1>
      <a:dk2>
        <a:srgbClr val="0072C6"/>
      </a:dk2>
      <a:lt2>
        <a:srgbClr val="A00054"/>
      </a:lt2>
      <a:accent1>
        <a:srgbClr val="00ADC6"/>
      </a:accent1>
      <a:accent2>
        <a:srgbClr val="0091C9"/>
      </a:accent2>
      <a:accent3>
        <a:srgbClr val="003893"/>
      </a:accent3>
      <a:accent4>
        <a:srgbClr val="FFFFFF"/>
      </a:accent4>
      <a:accent5>
        <a:srgbClr val="FFFFFF"/>
      </a:accent5>
      <a:accent6>
        <a:srgbClr val="FFFFFF"/>
      </a:accent6>
      <a:hlink>
        <a:srgbClr val="A00054"/>
      </a:hlink>
      <a:folHlink>
        <a:srgbClr val="A0005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NHS England">
      <a:dk1>
        <a:sysClr val="windowText" lastClr="000000"/>
      </a:dk1>
      <a:lt1>
        <a:sysClr val="window" lastClr="FFFFFF"/>
      </a:lt1>
      <a:dk2>
        <a:srgbClr val="0072C6"/>
      </a:dk2>
      <a:lt2>
        <a:srgbClr val="A00054"/>
      </a:lt2>
      <a:accent1>
        <a:srgbClr val="00ADC6"/>
      </a:accent1>
      <a:accent2>
        <a:srgbClr val="0091C9"/>
      </a:accent2>
      <a:accent3>
        <a:srgbClr val="003893"/>
      </a:accent3>
      <a:accent4>
        <a:srgbClr val="FFFFFF"/>
      </a:accent4>
      <a:accent5>
        <a:srgbClr val="FFFFFF"/>
      </a:accent5>
      <a:accent6>
        <a:srgbClr val="FFFFFF"/>
      </a:accent6>
      <a:hlink>
        <a:srgbClr val="A00054"/>
      </a:hlink>
      <a:folHlink>
        <a:srgbClr val="A0005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NSSG PowerPoint Template">
  <a:themeElements>
    <a:clrScheme name="NHS BNSSG 3-18">
      <a:dk1>
        <a:sysClr val="windowText" lastClr="000000"/>
      </a:dk1>
      <a:lt1>
        <a:sysClr val="window" lastClr="FFFFFF"/>
      </a:lt1>
      <a:dk2>
        <a:srgbClr val="425563"/>
      </a:dk2>
      <a:lt2>
        <a:srgbClr val="E8EDEE"/>
      </a:lt2>
      <a:accent1>
        <a:srgbClr val="005EB8"/>
      </a:accent1>
      <a:accent2>
        <a:srgbClr val="AE2573"/>
      </a:accent2>
      <a:accent3>
        <a:srgbClr val="003087"/>
      </a:accent3>
      <a:accent4>
        <a:srgbClr val="7C2855"/>
      </a:accent4>
      <a:accent5>
        <a:srgbClr val="41B6E6"/>
      </a:accent5>
      <a:accent6>
        <a:srgbClr val="00A499"/>
      </a:accent6>
      <a:hlink>
        <a:srgbClr val="000000"/>
      </a:hlink>
      <a:folHlink>
        <a:srgbClr val="005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28126F62685D458B663750CA362F54" ma:contentTypeVersion="49" ma:contentTypeDescription="Create a new document." ma:contentTypeScope="" ma:versionID="3a7c3ffc7f588289f797a4344f665861">
  <xsd:schema xmlns:xsd="http://www.w3.org/2001/XMLSchema" xmlns:xs="http://www.w3.org/2001/XMLSchema" xmlns:p="http://schemas.microsoft.com/office/2006/metadata/properties" xmlns:ns1="http://schemas.microsoft.com/sharepoint/v3" xmlns:ns2="cccaf3ac-2de9-44d4-aa31-54302fceb5f7" xmlns:ns3="51367701-27c8-403e-a234-85855c5cd73e" xmlns:ns4="43f294ee-4933-4121-bcc5-ab77a9a54f7f" targetNamespace="http://schemas.microsoft.com/office/2006/metadata/properties" ma:root="true" ma:fieldsID="0b50333263081347427ea8ffa3643ed7" ns1:_="" ns2:_="" ns3:_="" ns4:_="">
    <xsd:import namespace="http://schemas.microsoft.com/sharepoint/v3"/>
    <xsd:import namespace="cccaf3ac-2de9-44d4-aa31-54302fceb5f7"/>
    <xsd:import namespace="51367701-27c8-403e-a234-85855c5cd73e"/>
    <xsd:import namespace="43f294ee-4933-4121-bcc5-ab77a9a54f7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af3ac-2de9-44d4-aa31-54302fceb5f7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367701-27c8-403e-a234-85855c5cd73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f294ee-4933-4121-bcc5-ab77a9a54f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cccaf3ac-2de9-44d4-aa31-54302fceb5f7">K57F673QWXRZ-1375-141</_dlc_DocId>
    <_dlc_DocIdUrl xmlns="cccaf3ac-2de9-44d4-aa31-54302fceb5f7">
      <Url>https://nhsengland.sharepoint.com/TeamCentre/Nursing/PPPI/_layouts/15/DocIdRedir.aspx?ID=K57F673QWXRZ-1375-141</Url>
      <Description>K57F673QWXRZ-1375-141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6CCED7-AAAC-4805-B98C-17B0B14C7D90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B10A37DF-0B98-402F-8541-F9345FAEE0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ccaf3ac-2de9-44d4-aa31-54302fceb5f7"/>
    <ds:schemaRef ds:uri="51367701-27c8-403e-a234-85855c5cd73e"/>
    <ds:schemaRef ds:uri="43f294ee-4933-4121-bcc5-ab77a9a54f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314BD8F-2D83-45C6-8C08-7D3D4782EEA4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elements/1.1/"/>
    <ds:schemaRef ds:uri="http://purl.org/dc/dcmitype/"/>
    <ds:schemaRef ds:uri="http://schemas.microsoft.com/office/infopath/2007/PartnerControls"/>
    <ds:schemaRef ds:uri="http://www.w3.org/XML/1998/namespace"/>
    <ds:schemaRef ds:uri="43f294ee-4933-4121-bcc5-ab77a9a54f7f"/>
    <ds:schemaRef ds:uri="http://schemas.openxmlformats.org/package/2006/metadata/core-properties"/>
    <ds:schemaRef ds:uri="51367701-27c8-403e-a234-85855c5cd73e"/>
    <ds:schemaRef ds:uri="cccaf3ac-2de9-44d4-aa31-54302fceb5f7"/>
  </ds:schemaRefs>
</ds:datastoreItem>
</file>

<file path=customXml/itemProps4.xml><?xml version="1.0" encoding="utf-8"?>
<ds:datastoreItem xmlns:ds="http://schemas.openxmlformats.org/officeDocument/2006/customXml" ds:itemID="{618A79AA-6431-4D57-A792-EEA3618C4C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12188</TotalTime>
  <Words>560</Words>
  <Application>Microsoft Office PowerPoint</Application>
  <PresentationFormat>On-screen Show (4:3)</PresentationFormat>
  <Paragraphs>78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Custom Design</vt:lpstr>
      <vt:lpstr>1_Custom Design</vt:lpstr>
      <vt:lpstr>BNSSG PowerPoint Template</vt:lpstr>
      <vt:lpstr>Care Opinion: Thinking big about online feedback</vt:lpstr>
      <vt:lpstr>Overview</vt:lpstr>
      <vt:lpstr>Some context about our team</vt:lpstr>
      <vt:lpstr>Our Strategy on a Page</vt:lpstr>
      <vt:lpstr>Improvement Assessment Framework (IAF):</vt:lpstr>
      <vt:lpstr>Some thoughts about Online Feedback…</vt:lpstr>
      <vt:lpstr>Online/Offline: Citizen’s Panel</vt:lpstr>
      <vt:lpstr>Some thoughts about our partners…</vt:lpstr>
      <vt:lpstr>Where next?</vt:lpstr>
    </vt:vector>
  </TitlesOfParts>
  <Company>Smith &amp; Milton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O'Brien</dc:creator>
  <cp:lastModifiedBy>Alex Ward-Booth (BNSSG CCG)</cp:lastModifiedBy>
  <cp:revision>212</cp:revision>
  <cp:lastPrinted>2015-04-16T14:34:24Z</cp:lastPrinted>
  <dcterms:created xsi:type="dcterms:W3CDTF">2014-04-08T10:27:44Z</dcterms:created>
  <dcterms:modified xsi:type="dcterms:W3CDTF">2019-04-30T20:35:25Z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0x010100FE28126F62685D458B663750CA362F54</vt:lpwstr>
  </property>
  <property fmtid="{D5CDD505-2E9C-101B-9397-08002B2CF9AE}" pid="3" name="_dlc_DocIdItemGuid">
    <vt:lpwstr>7764a1f5-2c22-4b77-9710-4b293fc2d132</vt:lpwstr>
  </property>
</Properties>
</file>